
<file path=[Content_Types].xml><?xml version="1.0" encoding="utf-8"?>
<Types xmlns="http://schemas.openxmlformats.org/package/2006/content-types">
  <Default Extension="jpeg" ContentType="image/jpe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62" r:id="rId7"/>
    <p:sldId id="283" r:id="rId8"/>
    <p:sldId id="304" r:id="rId9"/>
    <p:sldId id="305" r:id="rId10"/>
    <p:sldId id="259" r:id="rId11"/>
    <p:sldId id="306" r:id="rId12"/>
    <p:sldId id="307" r:id="rId13"/>
    <p:sldId id="308" r:id="rId14"/>
    <p:sldId id="310" r:id="rId15"/>
    <p:sldId id="311" r:id="rId16"/>
    <p:sldId id="312" r:id="rId17"/>
    <p:sldId id="313" r:id="rId18"/>
    <p:sldId id="314" r:id="rId19"/>
    <p:sldId id="315" r:id="rId20"/>
    <p:sldId id="316" r:id="rId21"/>
    <p:sldId id="317" r:id="rId22"/>
    <p:sldId id="318" r:id="rId23"/>
    <p:sldId id="319" r:id="rId24"/>
    <p:sldId id="260" r:id="rId25"/>
    <p:sldId id="320" r:id="rId26"/>
    <p:sldId id="321" r:id="rId27"/>
    <p:sldId id="322" r:id="rId28"/>
    <p:sldId id="323" r:id="rId29"/>
    <p:sldId id="324" r:id="rId30"/>
    <p:sldId id="325" r:id="rId31"/>
    <p:sldId id="326" r:id="rId32"/>
    <p:sldId id="327" r:id="rId33"/>
    <p:sldId id="329" r:id="rId34"/>
    <p:sldId id="330" r:id="rId35"/>
    <p:sldId id="331" r:id="rId36"/>
    <p:sldId id="332" r:id="rId37"/>
    <p:sldId id="333" r:id="rId38"/>
    <p:sldId id="334" r:id="rId39"/>
    <p:sldId id="352" r:id="rId40"/>
    <p:sldId id="353" r:id="rId41"/>
    <p:sldId id="354" r:id="rId42"/>
    <p:sldId id="355" r:id="rId43"/>
    <p:sldId id="356" r:id="rId44"/>
    <p:sldId id="357" r:id="rId45"/>
    <p:sldId id="358" r:id="rId46"/>
    <p:sldId id="261" r:id="rId47"/>
    <p:sldId id="359" r:id="rId48"/>
    <p:sldId id="360" r:id="rId49"/>
  </p:sldIdLst>
  <p:sldSz cx="9144000" cy="5143500" type="screen16x9"/>
  <p:notesSz cx="6858000" cy="9144000"/>
  <p:defaultTextStyle>
    <a:defPPr>
      <a:defRPr lang="zh-CN"/>
    </a:defPPr>
    <a:lvl1pPr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1pPr>
    <a:lvl2pPr marL="342900"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2pPr>
    <a:lvl3pPr marL="685800"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3pPr>
    <a:lvl4pPr marL="1028700"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4pPr>
    <a:lvl5pPr marL="1371600"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5pPr>
    <a:lvl6pPr marL="1714500" algn="l" defTabSz="685800" rtl="0" eaLnBrk="1" latinLnBrk="0" hangingPunct="1">
      <a:defRPr kern="1200">
        <a:solidFill>
          <a:schemeClr val="tx1"/>
        </a:solidFill>
        <a:latin typeface="微软雅黑" panose="020B0503020204020204" pitchFamily="34" charset="-122"/>
        <a:ea typeface="微软雅黑" panose="020B0503020204020204" pitchFamily="34" charset="-122"/>
        <a:cs typeface="+mn-cs"/>
      </a:defRPr>
    </a:lvl6pPr>
    <a:lvl7pPr marL="2057400" algn="l" defTabSz="685800" rtl="0" eaLnBrk="1" latinLnBrk="0" hangingPunct="1">
      <a:defRPr kern="1200">
        <a:solidFill>
          <a:schemeClr val="tx1"/>
        </a:solidFill>
        <a:latin typeface="微软雅黑" panose="020B0503020204020204" pitchFamily="34" charset="-122"/>
        <a:ea typeface="微软雅黑" panose="020B0503020204020204" pitchFamily="34" charset="-122"/>
        <a:cs typeface="+mn-cs"/>
      </a:defRPr>
    </a:lvl7pPr>
    <a:lvl8pPr marL="2400300" algn="l" defTabSz="685800" rtl="0" eaLnBrk="1" latinLnBrk="0" hangingPunct="1">
      <a:defRPr kern="1200">
        <a:solidFill>
          <a:schemeClr val="tx1"/>
        </a:solidFill>
        <a:latin typeface="微软雅黑" panose="020B0503020204020204" pitchFamily="34" charset="-122"/>
        <a:ea typeface="微软雅黑" panose="020B0503020204020204" pitchFamily="34" charset="-122"/>
        <a:cs typeface="+mn-cs"/>
      </a:defRPr>
    </a:lvl8pPr>
    <a:lvl9pPr marL="2743200" algn="l" defTabSz="685800" rtl="0" eaLnBrk="1" latinLnBrk="0" hangingPunct="1">
      <a:defRPr kern="1200">
        <a:solidFill>
          <a:schemeClr val="tx1"/>
        </a:solidFill>
        <a:latin typeface="微软雅黑" panose="020B0503020204020204" pitchFamily="34" charset="-122"/>
        <a:ea typeface="微软雅黑" panose="020B0503020204020204" pitchFamily="34"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60" autoAdjust="0"/>
    <p:restoredTop sz="94660"/>
  </p:normalViewPr>
  <p:slideViewPr>
    <p:cSldViewPr snapToGrid="0">
      <p:cViewPr>
        <p:scale>
          <a:sx n="66" d="100"/>
          <a:sy n="66" d="100"/>
        </p:scale>
        <p:origin x="-420" y="-1626"/>
      </p:cViewPr>
      <p:guideLst>
        <p:guide orient="horz" pos="1620"/>
        <p:guide pos="2890"/>
      </p:guideLst>
    </p:cSldViewPr>
  </p:slideViewPr>
  <p:notesTextViewPr>
    <p:cViewPr>
      <p:scale>
        <a:sx n="1" d="1"/>
        <a:sy n="1" d="1"/>
      </p:scale>
      <p:origin x="0" y="0"/>
    </p:cViewPr>
  </p:notesTextViewPr>
  <p:sorterViewPr>
    <p:cViewPr>
      <p:scale>
        <a:sx n="186" d="100"/>
        <a:sy n="18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2" Type="http://schemas.openxmlformats.org/officeDocument/2006/relationships/tableStyles" Target="tableStyles.xml"/><Relationship Id="rId51" Type="http://schemas.openxmlformats.org/officeDocument/2006/relationships/viewProps" Target="viewProps.xml"/><Relationship Id="rId50" Type="http://schemas.openxmlformats.org/officeDocument/2006/relationships/presProps" Target="presProps.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smtClean="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smtClean="0"/>
            </a:lvl1pPr>
          </a:lstStyle>
          <a:p>
            <a:pPr>
              <a:defRPr/>
            </a:pPr>
            <a:fld id="{BEB1AE57-91D8-4108-8A5C-7B63D632B2B6}" type="datetimeFigureOut">
              <a:rPr lang="zh-CN" altLang="en-US"/>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smtClean="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smtClean="0"/>
            </a:lvl1pPr>
          </a:lstStyle>
          <a:p>
            <a:pPr>
              <a:defRPr/>
            </a:pPr>
            <a:fld id="{58E94DB7-6BD0-41E8-B4E6-DA4C8BA169DB}"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900" kern="1200">
        <a:solidFill>
          <a:schemeClr val="tx1"/>
        </a:solidFill>
        <a:latin typeface="+mn-lt"/>
        <a:ea typeface="+mn-ea"/>
        <a:cs typeface="+mn-cs"/>
      </a:defRPr>
    </a:lvl1pPr>
    <a:lvl2pPr marL="342900" algn="l" rtl="0" fontAlgn="base">
      <a:spcBef>
        <a:spcPct val="30000"/>
      </a:spcBef>
      <a:spcAft>
        <a:spcPct val="0"/>
      </a:spcAft>
      <a:defRPr sz="900" kern="1200">
        <a:solidFill>
          <a:schemeClr val="tx1"/>
        </a:solidFill>
        <a:latin typeface="+mn-lt"/>
        <a:ea typeface="+mn-ea"/>
        <a:cs typeface="+mn-cs"/>
      </a:defRPr>
    </a:lvl2pPr>
    <a:lvl3pPr marL="685800" algn="l" rtl="0" fontAlgn="base">
      <a:spcBef>
        <a:spcPct val="30000"/>
      </a:spcBef>
      <a:spcAft>
        <a:spcPct val="0"/>
      </a:spcAft>
      <a:defRPr sz="900" kern="1200">
        <a:solidFill>
          <a:schemeClr val="tx1"/>
        </a:solidFill>
        <a:latin typeface="+mn-lt"/>
        <a:ea typeface="+mn-ea"/>
        <a:cs typeface="+mn-cs"/>
      </a:defRPr>
    </a:lvl3pPr>
    <a:lvl4pPr marL="1028700" algn="l" rtl="0" fontAlgn="base">
      <a:spcBef>
        <a:spcPct val="30000"/>
      </a:spcBef>
      <a:spcAft>
        <a:spcPct val="0"/>
      </a:spcAft>
      <a:defRPr sz="900" kern="1200">
        <a:solidFill>
          <a:schemeClr val="tx1"/>
        </a:solidFill>
        <a:latin typeface="+mn-lt"/>
        <a:ea typeface="+mn-ea"/>
        <a:cs typeface="+mn-cs"/>
      </a:defRPr>
    </a:lvl4pPr>
    <a:lvl5pPr marL="1371600" algn="l" rtl="0" fontAlgn="base">
      <a:spcBef>
        <a:spcPct val="30000"/>
      </a:spcBef>
      <a:spcAft>
        <a:spcPct val="0"/>
      </a:spcAft>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867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867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E7B0550E-F892-4E8B-9E0E-B645F761473C}" type="slidenum">
              <a:rPr lang="zh-CN" altLang="en-US"/>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99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99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2AFA3293-1059-49DE-A7AA-4CB7C8B05B23}" type="slidenum">
              <a:rPr lang="zh-CN" altLang="en-US"/>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96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97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BC3D94CA-D132-47A6-9678-D1034ECFFD2C}" type="slidenum">
              <a:rPr lang="zh-CN" altLang="en-US"/>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50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50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99E0E29-E258-479B-AB9E-2383D115EFE2}" type="slidenum">
              <a:rPr lang="zh-CN" altLang="en-US"/>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48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48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DEF2EC21-D38B-43DF-9DCE-2725861D9DA1}" type="slidenum">
              <a:rPr lang="zh-CN" altLang="en-US"/>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07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07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4C934FFF-2116-4850-9AF1-AFEAB3617030}" type="slidenum">
              <a:rPr lang="zh-CN" altLang="en-US"/>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FC3C57FE-0B00-41DD-8BB8-DC9015551E41}"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218B1309-31AA-4F3E-8CCA-6505E1846DA1}" type="slidenum">
              <a:rPr lang="zh-CN" altLang="en-US"/>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9773CE71-AEC9-4E28-8BFD-E8186BAE989F}"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DAD665F-CB32-4A95-9AC1-32D6262CBB01}"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273844"/>
            <a:ext cx="5800725" cy="4358879"/>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08509023-F3C5-4A76-8FDB-FE997FBBDE8D}"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77735C4-3E52-486E-95B3-6CDE361A54C7}"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05C6C729-B9E7-4244-BED7-E70D95CBF40D}"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8E50EB83-23C4-4622-A2AE-890A415962B4}"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4"/>
            <a:ext cx="7886700" cy="2139553"/>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4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lvl1pPr>
              <a:defRPr/>
            </a:lvl1pPr>
          </a:lstStyle>
          <a:p>
            <a:pPr>
              <a:defRPr/>
            </a:pPr>
            <a:fld id="{58DC8146-D1DC-4DED-B63D-76542CF30917}"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D2077C0-FC75-4F16-A90B-6E6EDBD1DAF9}"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369219"/>
            <a:ext cx="3886200" cy="326350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29150" y="1369219"/>
            <a:ext cx="3886200" cy="326350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122D5654-6B37-4F86-B180-159DB4A823A1}"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B5E43C71-E027-4627-A592-A03D82803159}"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29842" y="1878806"/>
            <a:ext cx="3868340" cy="2763441"/>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29150" y="1878806"/>
            <a:ext cx="3887391" cy="2763441"/>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A8EBCEE4-E541-4944-99C8-0B0691F00BA8}" type="datetimeFigureOut">
              <a:rPr lang="zh-CN" altLang="en-US"/>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C0FBC343-4BA7-4B0B-8296-CC2F34592126}"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E3F67B85-C061-4765-BA3F-C1B9199E0B92}" type="datetimeFigureOut">
              <a:rPr lang="zh-CN" altLang="en-US"/>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22539AA7-A25D-4C1B-82D1-99C62E775037}"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cstate="screen">
            <a:lum/>
          </a:blip>
          <a:srcRect/>
          <a:stretch>
            <a:fillRect/>
          </a:stretch>
        </a:blipFill>
        <a:effectLst/>
      </p:bgPr>
    </p:bg>
    <p:spTree>
      <p:nvGrpSpPr>
        <p:cNvPr id="1" name=""/>
        <p:cNvGrpSpPr/>
        <p:nvPr/>
      </p:nvGrpSpPr>
      <p:grpSpPr>
        <a:xfrm>
          <a:off x="0" y="0"/>
          <a:ext cx="0" cy="0"/>
          <a:chOff x="0" y="0"/>
          <a:chExt cx="0" cy="0"/>
        </a:xfrm>
      </p:grpSpPr>
      <p:sp>
        <p:nvSpPr>
          <p:cNvPr id="3" name="日期占位符 1"/>
          <p:cNvSpPr>
            <a:spLocks noGrp="1"/>
          </p:cNvSpPr>
          <p:nvPr>
            <p:ph type="dt" sz="half" idx="10"/>
          </p:nvPr>
        </p:nvSpPr>
        <p:spPr/>
        <p:txBody>
          <a:bodyPr/>
          <a:lstStyle>
            <a:lvl1pPr>
              <a:defRPr/>
            </a:lvl1pPr>
          </a:lstStyle>
          <a:p>
            <a:pPr>
              <a:defRPr/>
            </a:pPr>
            <a:fld id="{D8D291AE-F191-439D-AE01-73CEA9098CFE}" type="datetimeFigureOut">
              <a:rPr lang="zh-CN" altLang="en-US"/>
            </a:fld>
            <a:endParaRPr lang="zh-CN" altLang="en-US"/>
          </a:p>
        </p:txBody>
      </p:sp>
      <p:sp>
        <p:nvSpPr>
          <p:cNvPr id="4" name="页脚占位符 2"/>
          <p:cNvSpPr>
            <a:spLocks noGrp="1"/>
          </p:cNvSpPr>
          <p:nvPr>
            <p:ph type="ftr" sz="quarter" idx="11"/>
          </p:nvPr>
        </p:nvSpPr>
        <p:spPr/>
        <p:txBody>
          <a:bodyPr/>
          <a:lstStyle>
            <a:lvl1pPr>
              <a:defRPr/>
            </a:lvl1pPr>
          </a:lstStyle>
          <a:p>
            <a:pPr>
              <a:defRPr/>
            </a:pPr>
            <a:endParaRPr lang="zh-CN" altLang="en-US"/>
          </a:p>
        </p:txBody>
      </p:sp>
      <p:sp>
        <p:nvSpPr>
          <p:cNvPr id="5" name="灯片编号占位符 3"/>
          <p:cNvSpPr>
            <a:spLocks noGrp="1"/>
          </p:cNvSpPr>
          <p:nvPr>
            <p:ph type="sldNum" sz="quarter" idx="12"/>
          </p:nvPr>
        </p:nvSpPr>
        <p:spPr/>
        <p:txBody>
          <a:bodyPr/>
          <a:lstStyle>
            <a:lvl1pPr>
              <a:defRPr/>
            </a:lvl1pPr>
          </a:lstStyle>
          <a:p>
            <a:pPr>
              <a:defRPr/>
            </a:pPr>
            <a:fld id="{8A1D640E-1F7F-4FAA-924A-5E2B1AB2F7D7}"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zh-CN" altLang="en-US" smtClean="0"/>
              <a:t>单击此处编辑母版文本样式</a:t>
            </a:r>
            <a:endParaRPr lang="zh-CN" altLang="en-US" smtClean="0"/>
          </a:p>
        </p:txBody>
      </p:sp>
      <p:sp>
        <p:nvSpPr>
          <p:cNvPr id="5" name="日期占位符 3"/>
          <p:cNvSpPr>
            <a:spLocks noGrp="1"/>
          </p:cNvSpPr>
          <p:nvPr>
            <p:ph type="dt" sz="half" idx="10"/>
          </p:nvPr>
        </p:nvSpPr>
        <p:spPr/>
        <p:txBody>
          <a:bodyPr/>
          <a:lstStyle>
            <a:lvl1pPr>
              <a:defRPr/>
            </a:lvl1pPr>
          </a:lstStyle>
          <a:p>
            <a:pPr>
              <a:defRPr/>
            </a:pPr>
            <a:fld id="{6F5F305D-187E-4B3E-BD86-E5F582DEE9C3}"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5AD0CE00-62D0-4288-8EB9-4E8B6D798DFF}"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740569"/>
            <a:ext cx="4629150" cy="3655219"/>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0"/>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zh-CN" altLang="en-US" smtClean="0"/>
              <a:t>单击此处编辑母版文本样式</a:t>
            </a:r>
            <a:endParaRPr lang="zh-CN" altLang="en-US" smtClean="0"/>
          </a:p>
        </p:txBody>
      </p:sp>
      <p:sp>
        <p:nvSpPr>
          <p:cNvPr id="5" name="日期占位符 3"/>
          <p:cNvSpPr>
            <a:spLocks noGrp="1"/>
          </p:cNvSpPr>
          <p:nvPr>
            <p:ph type="dt" sz="half" idx="10"/>
          </p:nvPr>
        </p:nvSpPr>
        <p:spPr/>
        <p:txBody>
          <a:bodyPr/>
          <a:lstStyle>
            <a:lvl1pPr>
              <a:defRPr/>
            </a:lvl1pPr>
          </a:lstStyle>
          <a:p>
            <a:pPr>
              <a:defRPr/>
            </a:pPr>
            <a:fld id="{72690B91-5F45-4156-B2DF-99025C90BA9C}"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4EB9F8EE-5028-4CC8-AA92-B3E6F8FFA84C}"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628650" y="273844"/>
            <a:ext cx="7886700" cy="994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ctr" anchorCtr="0" compatLnSpc="1"/>
          <a:lstStyle/>
          <a:p>
            <a:pPr lvl="0"/>
            <a:r>
              <a:rPr lang="zh-CN" altLang="en-US" smtClean="0"/>
              <a:t>单击此处编辑母版标题样式</a:t>
            </a:r>
            <a:endParaRPr lang="zh-CN" altLang="en-US" smtClean="0"/>
          </a:p>
        </p:txBody>
      </p:sp>
      <p:sp>
        <p:nvSpPr>
          <p:cNvPr id="1027" name="文本占位符 2"/>
          <p:cNvSpPr>
            <a:spLocks noGrp="1"/>
          </p:cNvSpPr>
          <p:nvPr>
            <p:ph type="body" idx="1"/>
          </p:nvPr>
        </p:nvSpPr>
        <p:spPr bwMode="auto">
          <a:xfrm>
            <a:off x="628650" y="1369219"/>
            <a:ext cx="7886700" cy="326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4" name="日期占位符 3"/>
          <p:cNvSpPr>
            <a:spLocks noGrp="1"/>
          </p:cNvSpPr>
          <p:nvPr>
            <p:ph type="dt" sz="half" idx="2"/>
          </p:nvPr>
        </p:nvSpPr>
        <p:spPr>
          <a:xfrm>
            <a:off x="628650" y="4767263"/>
            <a:ext cx="2057400" cy="273844"/>
          </a:xfrm>
          <a:prstGeom prst="rect">
            <a:avLst/>
          </a:prstGeom>
        </p:spPr>
        <p:txBody>
          <a:bodyPr vert="horz" lIns="68580" tIns="34290" rIns="68580" bIns="34290" rtlCol="0" anchor="ctr"/>
          <a:lstStyle>
            <a:lvl1pPr algn="l" eaLnBrk="1" fontAlgn="auto" hangingPunct="1">
              <a:spcBef>
                <a:spcPts val="0"/>
              </a:spcBef>
              <a:spcAft>
                <a:spcPts val="0"/>
              </a:spcAft>
              <a:defRPr sz="900">
                <a:solidFill>
                  <a:schemeClr val="tx1">
                    <a:tint val="75000"/>
                  </a:schemeClr>
                </a:solidFill>
                <a:latin typeface="+mn-lt"/>
                <a:ea typeface="+mn-ea"/>
              </a:defRPr>
            </a:lvl1pPr>
          </a:lstStyle>
          <a:p>
            <a:pPr>
              <a:defRPr/>
            </a:pPr>
            <a:fld id="{AFF2CE33-D8BF-48AD-8F1E-41CC613CD6C7}" type="datetimeFigureOut">
              <a:rPr lang="zh-CN" altLang="en-US"/>
            </a:fld>
            <a:endParaRPr lang="zh-CN" altLang="en-US"/>
          </a:p>
        </p:txBody>
      </p:sp>
      <p:sp>
        <p:nvSpPr>
          <p:cNvPr id="5" name="页脚占位符 4"/>
          <p:cNvSpPr>
            <a:spLocks noGrp="1"/>
          </p:cNvSpPr>
          <p:nvPr>
            <p:ph type="ftr" sz="quarter" idx="3"/>
          </p:nvPr>
        </p:nvSpPr>
        <p:spPr>
          <a:xfrm>
            <a:off x="3028950" y="4767263"/>
            <a:ext cx="3086100" cy="273844"/>
          </a:xfrm>
          <a:prstGeom prst="rect">
            <a:avLst/>
          </a:prstGeom>
        </p:spPr>
        <p:txBody>
          <a:bodyPr vert="horz" lIns="68580" tIns="34290" rIns="68580" bIns="34290" rtlCol="0" anchor="ctr"/>
          <a:lstStyle>
            <a:lvl1pPr algn="ctr" eaLnBrk="1" fontAlgn="auto" hangingPunct="1">
              <a:spcBef>
                <a:spcPts val="0"/>
              </a:spcBef>
              <a:spcAft>
                <a:spcPts val="0"/>
              </a:spcAft>
              <a:defRPr sz="9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wrap="square" lIns="68580" tIns="34290" rIns="68580" bIns="34290" numCol="1" anchor="ctr" anchorCtr="0" compatLnSpc="1"/>
          <a:lstStyle>
            <a:lvl1pPr algn="r" eaLnBrk="1" hangingPunct="1">
              <a:defRPr sz="900">
                <a:solidFill>
                  <a:srgbClr val="898989"/>
                </a:solidFill>
              </a:defRPr>
            </a:lvl1pPr>
          </a:lstStyle>
          <a:p>
            <a:pPr>
              <a:defRPr/>
            </a:pPr>
            <a:fld id="{577A37AB-A622-43A2-A57D-19EBA34EFC1A}"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rtl="0" eaLnBrk="0" fontAlgn="base" hangingPunct="0">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2pPr>
      <a:lvl3pPr algn="l" rtl="0" eaLnBrk="0" fontAlgn="base" hangingPunct="0">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3pPr>
      <a:lvl4pPr algn="l" rtl="0" eaLnBrk="0" fontAlgn="base" hangingPunct="0">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4pPr>
      <a:lvl5pPr algn="l" rtl="0" eaLnBrk="0" fontAlgn="base" hangingPunct="0">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5pPr>
      <a:lvl6pPr marL="342900" algn="l" rtl="0" fontAlgn="base">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6pPr>
      <a:lvl7pPr marL="685800" algn="l" rtl="0" fontAlgn="base">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7pPr>
      <a:lvl8pPr marL="1028700" algn="l" rtl="0" fontAlgn="base">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8pPr>
      <a:lvl9pPr marL="1371600" algn="l" rtl="0" fontAlgn="base">
        <a:lnSpc>
          <a:spcPct val="90000"/>
        </a:lnSpc>
        <a:spcBef>
          <a:spcPct val="0"/>
        </a:spcBef>
        <a:spcAft>
          <a:spcPct val="0"/>
        </a:spcAft>
        <a:defRPr sz="3300">
          <a:solidFill>
            <a:schemeClr val="tx1"/>
          </a:solidFill>
          <a:latin typeface="微软雅黑" panose="020B0503020204020204" pitchFamily="34" charset="-122"/>
          <a:ea typeface="微软雅黑" panose="020B0503020204020204" pitchFamily="34" charset="-122"/>
        </a:defRPr>
      </a:lvl9pPr>
    </p:titleStyle>
    <p:bodyStyle>
      <a:lvl1pPr marL="171450" indent="-171450" algn="l"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rtl="0" eaLnBrk="0" fontAlgn="base" hangingPunct="0">
        <a:lnSpc>
          <a:spcPct val="90000"/>
        </a:lnSpc>
        <a:spcBef>
          <a:spcPts val="375"/>
        </a:spcBef>
        <a:spcAft>
          <a:spcPct val="0"/>
        </a:spcAft>
        <a:buFont typeface="Arial" panose="020B0604020202020204" pitchFamily="34" charset="0"/>
        <a:buChar char="•"/>
        <a:defRPr sz="1800" kern="1200">
          <a:solidFill>
            <a:schemeClr val="tx1"/>
          </a:solidFill>
          <a:latin typeface="+mn-lt"/>
          <a:ea typeface="+mn-ea"/>
          <a:cs typeface="+mn-cs"/>
        </a:defRPr>
      </a:lvl2pPr>
      <a:lvl3pPr marL="857250" indent="-171450" algn="l"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4pPr>
      <a:lvl5pPr marL="1543050" indent="-171450" algn="l"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slide" Target="slide44.xml"/><Relationship Id="rId2" Type="http://schemas.openxmlformats.org/officeDocument/2006/relationships/slide" Target="slide8.xml"/><Relationship Id="rId1" Type="http://schemas.openxmlformats.org/officeDocument/2006/relationships/slide" Target="slide2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image" Target="../media/image4.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image" Target="../media/image5.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image" Target="../media/image6.emf"/></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image" Target="../media/image7.emf"/></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image" Target="../media/image8.emf"/></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image" Target="../media/image9.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image" Target="../media/image10.emf"/></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image" Target="../media/image11.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9"/>
          <p:cNvSpPr/>
          <p:nvPr/>
        </p:nvSpPr>
        <p:spPr>
          <a:xfrm>
            <a:off x="3467100" y="1228725"/>
            <a:ext cx="1785938" cy="1785938"/>
          </a:xfrm>
          <a:prstGeom prst="ellipse">
            <a:avLst/>
          </a:prstGeom>
          <a:noFill/>
          <a:ln>
            <a:solidFill>
              <a:srgbClr val="59595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en-US" sz="1400" dirty="0"/>
          </a:p>
        </p:txBody>
      </p:sp>
      <p:sp>
        <p:nvSpPr>
          <p:cNvPr id="15" name="Oval 10"/>
          <p:cNvSpPr/>
          <p:nvPr/>
        </p:nvSpPr>
        <p:spPr>
          <a:xfrm>
            <a:off x="2578894" y="1115616"/>
            <a:ext cx="1785938" cy="1785938"/>
          </a:xfrm>
          <a:prstGeom prst="ellipse">
            <a:avLst/>
          </a:prstGeom>
          <a:noFill/>
          <a:ln>
            <a:solidFill>
              <a:srgbClr val="59595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en-US" sz="1400" dirty="0"/>
          </a:p>
        </p:txBody>
      </p:sp>
      <p:grpSp>
        <p:nvGrpSpPr>
          <p:cNvPr id="3076" name="组合 79"/>
          <p:cNvGrpSpPr/>
          <p:nvPr/>
        </p:nvGrpSpPr>
        <p:grpSpPr bwMode="auto">
          <a:xfrm>
            <a:off x="1844279" y="894160"/>
            <a:ext cx="1754981" cy="1759744"/>
            <a:chOff x="6379729" y="2488774"/>
            <a:chExt cx="2513016" cy="2513016"/>
          </a:xfrm>
        </p:grpSpPr>
        <p:sp>
          <p:nvSpPr>
            <p:cNvPr id="1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sz="1400" kern="0">
                <a:solidFill>
                  <a:srgbClr val="FFFFFF"/>
                </a:solidFill>
                <a:latin typeface="Arial" panose="020B0604020202020204"/>
                <a:ea typeface="宋体" panose="02010600030101010101" pitchFamily="2" charset="-122"/>
              </a:endParaRPr>
            </a:p>
          </p:txBody>
        </p:sp>
        <p:sp>
          <p:nvSpPr>
            <p:cNvPr id="18"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sz="1400" kern="0" smtClean="0">
                <a:solidFill>
                  <a:srgbClr val="FFFFFF"/>
                </a:solidFill>
              </a:endParaRPr>
            </a:p>
          </p:txBody>
        </p:sp>
      </p:grpSp>
      <p:sp>
        <p:nvSpPr>
          <p:cNvPr id="21" name="任意多边形 82"/>
          <p:cNvSpPr/>
          <p:nvPr/>
        </p:nvSpPr>
        <p:spPr bwMode="auto">
          <a:xfrm rot="3738964">
            <a:off x="3373637" y="738783"/>
            <a:ext cx="1638300" cy="1634728"/>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lIns="68580" tIns="34290" rIns="68580" bIns="34290" anchor="ctr"/>
          <a:lstStyle/>
          <a:p>
            <a:pPr algn="ctr" eaLnBrk="1" hangingPunct="1">
              <a:defRPr/>
            </a:pPr>
            <a:endParaRPr lang="zh-CN" altLang="en-US" sz="1400" kern="0">
              <a:solidFill>
                <a:srgbClr val="FFFFFF"/>
              </a:solidFill>
              <a:latin typeface="Arial" panose="020B0604020202020204"/>
              <a:ea typeface="宋体" panose="02010600030101010101" pitchFamily="2" charset="-122"/>
            </a:endParaRPr>
          </a:p>
        </p:txBody>
      </p:sp>
      <p:sp>
        <p:nvSpPr>
          <p:cNvPr id="22" name="任意多边形 83"/>
          <p:cNvSpPr/>
          <p:nvPr/>
        </p:nvSpPr>
        <p:spPr bwMode="auto">
          <a:xfrm rot="16377237">
            <a:off x="3392871" y="750613"/>
            <a:ext cx="1614797" cy="1611537"/>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lIns="68580" tIns="34290" rIns="68580" bIns="34290"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sz="1400" kern="0" smtClean="0">
              <a:solidFill>
                <a:srgbClr val="FFFFFF"/>
              </a:solidFill>
            </a:endParaRPr>
          </a:p>
        </p:txBody>
      </p:sp>
      <p:grpSp>
        <p:nvGrpSpPr>
          <p:cNvPr id="3087" name="组合 79"/>
          <p:cNvGrpSpPr/>
          <p:nvPr/>
        </p:nvGrpSpPr>
        <p:grpSpPr bwMode="auto">
          <a:xfrm>
            <a:off x="5534026" y="883444"/>
            <a:ext cx="1765697" cy="1770460"/>
            <a:chOff x="6379729" y="2488774"/>
            <a:chExt cx="2513016" cy="2513016"/>
          </a:xfrm>
        </p:grpSpPr>
        <p:sp>
          <p:nvSpPr>
            <p:cNvPr id="25"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sz="1400" kern="0">
                <a:solidFill>
                  <a:srgbClr val="FFFFFF"/>
                </a:solidFill>
                <a:latin typeface="Arial" panose="020B0604020202020204"/>
                <a:ea typeface="宋体" panose="02010600030101010101" pitchFamily="2" charset="-122"/>
              </a:endParaRPr>
            </a:p>
          </p:txBody>
        </p:sp>
        <p:sp>
          <p:nvSpPr>
            <p:cNvPr id="26"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sz="1400" kern="0" smtClean="0">
                <a:solidFill>
                  <a:srgbClr val="FFFFFF"/>
                </a:solidFill>
              </a:endParaRPr>
            </a:p>
          </p:txBody>
        </p:sp>
      </p:grpSp>
      <p:grpSp>
        <p:nvGrpSpPr>
          <p:cNvPr id="3091" name="组合 79"/>
          <p:cNvGrpSpPr/>
          <p:nvPr/>
        </p:nvGrpSpPr>
        <p:grpSpPr bwMode="auto">
          <a:xfrm>
            <a:off x="4417219" y="1745456"/>
            <a:ext cx="1439466" cy="1443038"/>
            <a:chOff x="6379729" y="2488774"/>
            <a:chExt cx="2513016" cy="2513016"/>
          </a:xfrm>
        </p:grpSpPr>
        <p:sp>
          <p:nvSpPr>
            <p:cNvPr id="2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sz="1400" kern="0">
                <a:solidFill>
                  <a:srgbClr val="FFFFFF"/>
                </a:solidFill>
                <a:latin typeface="Arial" panose="020B0604020202020204"/>
                <a:ea typeface="宋体" panose="02010600030101010101" pitchFamily="2" charset="-122"/>
              </a:endParaRPr>
            </a:p>
          </p:txBody>
        </p:sp>
        <p:sp>
          <p:nvSpPr>
            <p:cNvPr id="30"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sz="1400" kern="0" smtClean="0">
                <a:solidFill>
                  <a:srgbClr val="FFFFFF"/>
                </a:solidFill>
              </a:endParaRPr>
            </a:p>
          </p:txBody>
        </p:sp>
      </p:grpSp>
      <p:sp>
        <p:nvSpPr>
          <p:cNvPr id="32" name="等腰三角形 31"/>
          <p:cNvSpPr/>
          <p:nvPr/>
        </p:nvSpPr>
        <p:spPr>
          <a:xfrm>
            <a:off x="7068741" y="185738"/>
            <a:ext cx="750094" cy="803672"/>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Lst>
            <a:ahLst/>
            <a:cxnLst>
              <a:cxn ang="0">
                <a:pos x="connsiteX0-1" y="connsiteY0-2"/>
              </a:cxn>
              <a:cxn ang="0">
                <a:pos x="connsiteX1-3" y="connsiteY1-4"/>
              </a:cxn>
              <a:cxn ang="0">
                <a:pos x="connsiteX2-5" y="connsiteY2-6"/>
              </a:cxn>
              <a:cxn ang="0">
                <a:pos x="connsiteX3-7" y="connsiteY3-8"/>
              </a:cxn>
            </a:cxnLst>
            <a:rect l="l" t="t" r="r" b="b"/>
            <a:pathLst>
              <a:path w="999976" h="1071590">
                <a:moveTo>
                  <a:pt x="0" y="1071590"/>
                </a:moveTo>
                <a:lnTo>
                  <a:pt x="621522" y="0"/>
                </a:lnTo>
                <a:lnTo>
                  <a:pt x="999976" y="492856"/>
                </a:lnTo>
                <a:lnTo>
                  <a:pt x="0" y="10715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400"/>
          </a:p>
        </p:txBody>
      </p:sp>
      <p:sp>
        <p:nvSpPr>
          <p:cNvPr id="34" name="等腰三角形 31"/>
          <p:cNvSpPr/>
          <p:nvPr/>
        </p:nvSpPr>
        <p:spPr>
          <a:xfrm rot="962341">
            <a:off x="7202091" y="764382"/>
            <a:ext cx="584597" cy="346472"/>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Lst>
            <a:ahLst/>
            <a:cxnLst>
              <a:cxn ang="0">
                <a:pos x="connsiteX0-1" y="connsiteY0-2"/>
              </a:cxn>
              <a:cxn ang="0">
                <a:pos x="connsiteX1-3" y="connsiteY1-4"/>
              </a:cxn>
              <a:cxn ang="0">
                <a:pos x="connsiteX2-5" y="connsiteY2-6"/>
              </a:cxn>
              <a:cxn ang="0">
                <a:pos x="connsiteX3-7" y="connsiteY3-8"/>
              </a:cxn>
            </a:cxnLst>
            <a:rect l="l" t="t" r="r" b="b"/>
            <a:pathLst>
              <a:path w="1254028" h="706935">
                <a:moveTo>
                  <a:pt x="1" y="706936"/>
                </a:moveTo>
                <a:lnTo>
                  <a:pt x="906240" y="1"/>
                </a:lnTo>
                <a:lnTo>
                  <a:pt x="1254028" y="519679"/>
                </a:lnTo>
                <a:lnTo>
                  <a:pt x="1" y="70693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400"/>
          </a:p>
        </p:txBody>
      </p:sp>
      <p:sp>
        <p:nvSpPr>
          <p:cNvPr id="36" name="等腰三角形 31"/>
          <p:cNvSpPr/>
          <p:nvPr/>
        </p:nvSpPr>
        <p:spPr>
          <a:xfrm rot="962341">
            <a:off x="6861573" y="565547"/>
            <a:ext cx="254794" cy="376238"/>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 name="connsiteX0-33" fmla="*/ 1 w 752066"/>
              <a:gd name="connsiteY0-34" fmla="*/ 1016374 h 1016375"/>
              <a:gd name="connsiteX1-35" fmla="*/ 404278 w 752066"/>
              <a:gd name="connsiteY1-36" fmla="*/ -1 h 1016375"/>
              <a:gd name="connsiteX2-37" fmla="*/ 752066 w 752066"/>
              <a:gd name="connsiteY2-38" fmla="*/ 519677 h 1016375"/>
              <a:gd name="connsiteX3-39" fmla="*/ 1 w 752066"/>
              <a:gd name="connsiteY3-40" fmla="*/ 1016374 h 1016375"/>
              <a:gd name="connsiteX0-41" fmla="*/ 56784 w 808849"/>
              <a:gd name="connsiteY0-42" fmla="*/ 1055400 h 1055399"/>
              <a:gd name="connsiteX1-43" fmla="*/ 0 w 808849"/>
              <a:gd name="connsiteY1-44" fmla="*/ 1 h 1055399"/>
              <a:gd name="connsiteX2-45" fmla="*/ 808849 w 808849"/>
              <a:gd name="connsiteY2-46" fmla="*/ 558703 h 1055399"/>
              <a:gd name="connsiteX3-47" fmla="*/ 56784 w 808849"/>
              <a:gd name="connsiteY3-48" fmla="*/ 1055400 h 1055399"/>
              <a:gd name="connsiteX0-49" fmla="*/ 56784 w 400017"/>
              <a:gd name="connsiteY0-50" fmla="*/ 1055398 h 1055399"/>
              <a:gd name="connsiteX1-51" fmla="*/ 0 w 400017"/>
              <a:gd name="connsiteY1-52" fmla="*/ -1 h 1055399"/>
              <a:gd name="connsiteX2-53" fmla="*/ 400017 w 400017"/>
              <a:gd name="connsiteY2-54" fmla="*/ 320903 h 1055399"/>
              <a:gd name="connsiteX3-55" fmla="*/ 56784 w 400017"/>
              <a:gd name="connsiteY3-56" fmla="*/ 1055398 h 1055399"/>
              <a:gd name="connsiteX0-57" fmla="*/ 468575 w 811808"/>
              <a:gd name="connsiteY0-58" fmla="*/ 734495 h 734494"/>
              <a:gd name="connsiteX1-59" fmla="*/ 0 w 811808"/>
              <a:gd name="connsiteY1-60" fmla="*/ 73278 h 734494"/>
              <a:gd name="connsiteX2-61" fmla="*/ 811808 w 811808"/>
              <a:gd name="connsiteY2-62" fmla="*/ 0 h 734494"/>
              <a:gd name="connsiteX3-63" fmla="*/ 468575 w 811808"/>
              <a:gd name="connsiteY3-64" fmla="*/ 734495 h 734494"/>
              <a:gd name="connsiteX0-65" fmla="*/ 468575 w 546206"/>
              <a:gd name="connsiteY0-66" fmla="*/ 768694 h 768694"/>
              <a:gd name="connsiteX1-67" fmla="*/ 0 w 546206"/>
              <a:gd name="connsiteY1-68" fmla="*/ 107477 h 768694"/>
              <a:gd name="connsiteX2-69" fmla="*/ 546206 w 546206"/>
              <a:gd name="connsiteY2-70" fmla="*/ 0 h 768694"/>
              <a:gd name="connsiteX3-71" fmla="*/ 468575 w 546206"/>
              <a:gd name="connsiteY3-72" fmla="*/ 768694 h 768694"/>
            </a:gdLst>
            <a:ahLst/>
            <a:cxnLst>
              <a:cxn ang="0">
                <a:pos x="connsiteX0-1" y="connsiteY0-2"/>
              </a:cxn>
              <a:cxn ang="0">
                <a:pos x="connsiteX1-3" y="connsiteY1-4"/>
              </a:cxn>
              <a:cxn ang="0">
                <a:pos x="connsiteX2-5" y="connsiteY2-6"/>
              </a:cxn>
              <a:cxn ang="0">
                <a:pos x="connsiteX3-7" y="connsiteY3-8"/>
              </a:cxn>
            </a:cxnLst>
            <a:rect l="l" t="t" r="r" b="b"/>
            <a:pathLst>
              <a:path w="546206" h="768694">
                <a:moveTo>
                  <a:pt x="468575" y="768694"/>
                </a:moveTo>
                <a:lnTo>
                  <a:pt x="0" y="107477"/>
                </a:lnTo>
                <a:lnTo>
                  <a:pt x="546206" y="0"/>
                </a:lnTo>
                <a:lnTo>
                  <a:pt x="468575" y="76869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400"/>
          </a:p>
        </p:txBody>
      </p:sp>
      <p:sp>
        <p:nvSpPr>
          <p:cNvPr id="2" name="文本框 1"/>
          <p:cNvSpPr txBox="1"/>
          <p:nvPr/>
        </p:nvSpPr>
        <p:spPr>
          <a:xfrm>
            <a:off x="2924810" y="3440430"/>
            <a:ext cx="3293745" cy="645160"/>
          </a:xfrm>
          <a:prstGeom prst="rect">
            <a:avLst/>
          </a:prstGeom>
          <a:noFill/>
        </p:spPr>
        <p:txBody>
          <a:bodyPr wrap="square" rtlCol="0">
            <a:spAutoFit/>
          </a:bodyPr>
          <a:p>
            <a:pPr algn="ctr"/>
            <a:r>
              <a:rPr lang="en-US" altLang="zh-CN" sz="36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charset="0"/>
                <a:cs typeface="Verdana" panose="020B0604030504040204" charset="0"/>
              </a:rPr>
              <a:t>Unit Six</a:t>
            </a:r>
            <a:endParaRPr lang="en-US" altLang="zh-CN" sz="36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Verdana" panose="020B0604030504040204" charset="0"/>
              <a:cs typeface="Verdana" panose="020B0604030504040204" charset="0"/>
            </a:endParaRPr>
          </a:p>
        </p:txBody>
      </p:sp>
      <p:sp>
        <p:nvSpPr>
          <p:cNvPr id="3" name="文本框 2"/>
          <p:cNvSpPr txBox="1"/>
          <p:nvPr/>
        </p:nvSpPr>
        <p:spPr>
          <a:xfrm rot="21060000">
            <a:off x="2347595" y="1288415"/>
            <a:ext cx="2417445" cy="829945"/>
          </a:xfrm>
          <a:prstGeom prst="rect">
            <a:avLst/>
          </a:prstGeom>
          <a:noFill/>
        </p:spPr>
        <p:txBody>
          <a:bodyPr wrap="square" rtlCol="0" anchor="t">
            <a:spAutoFit/>
            <a:scene3d>
              <a:camera prst="orthographicFront"/>
              <a:lightRig rig="threePt" dir="t"/>
            </a:scene3d>
          </a:bodyPr>
          <a:p>
            <a:r>
              <a:rPr lang="zh-CN" altLang="en-US" sz="4800" b="1">
                <a:solidFill>
                  <a:schemeClr val="accent1"/>
                </a:solidFill>
                <a:effectLst>
                  <a:outerShdw blurRad="38100" dist="25400" dir="5400000" algn="ctr" rotWithShape="0">
                    <a:srgbClr val="6E747A">
                      <a:alpha val="43000"/>
                    </a:srgbClr>
                  </a:outerShdw>
                </a:effectLst>
              </a:rPr>
              <a:t>Russia </a:t>
            </a:r>
            <a:endParaRPr lang="zh-CN" altLang="en-US" sz="4800" b="1">
              <a:solidFill>
                <a:schemeClr val="accent1"/>
              </a:solidFill>
              <a:effectLst>
                <a:outerShdw blurRad="38100" dist="25400" dir="5400000" algn="ctr" rotWithShape="0">
                  <a:srgbClr val="6E747A">
                    <a:alpha val="43000"/>
                  </a:srgbClr>
                </a:outerShdw>
              </a:effectLst>
            </a:endParaRPr>
          </a:p>
        </p:txBody>
      </p:sp>
      <p:sp>
        <p:nvSpPr>
          <p:cNvPr id="4" name="文本框 3"/>
          <p:cNvSpPr txBox="1"/>
          <p:nvPr/>
        </p:nvSpPr>
        <p:spPr>
          <a:xfrm>
            <a:off x="3907790" y="2051685"/>
            <a:ext cx="2417445" cy="829945"/>
          </a:xfrm>
          <a:prstGeom prst="rect">
            <a:avLst/>
          </a:prstGeom>
          <a:noFill/>
        </p:spPr>
        <p:txBody>
          <a:bodyPr wrap="square" rtlCol="0" anchor="t">
            <a:spAutoFit/>
            <a:scene3d>
              <a:camera prst="orthographicFront"/>
              <a:lightRig rig="threePt" dir="t"/>
            </a:scene3d>
          </a:bodyPr>
          <a:p>
            <a:pPr algn="ctr"/>
            <a:r>
              <a:rPr lang="en-US" altLang="zh-CN" sz="4800" b="1">
                <a:solidFill>
                  <a:schemeClr val="accent1"/>
                </a:solidFill>
                <a:effectLst>
                  <a:outerShdw blurRad="38100" dist="25400" dir="5400000" algn="ctr" rotWithShape="0">
                    <a:srgbClr val="6E747A">
                      <a:alpha val="43000"/>
                    </a:srgbClr>
                  </a:outerShdw>
                </a:effectLst>
              </a:rPr>
              <a:t>and</a:t>
            </a:r>
            <a:r>
              <a:rPr lang="zh-CN" altLang="en-US" sz="4800" b="1">
                <a:solidFill>
                  <a:schemeClr val="accent1"/>
                </a:solidFill>
                <a:effectLst>
                  <a:outerShdw blurRad="38100" dist="25400" dir="5400000" algn="ctr" rotWithShape="0">
                    <a:srgbClr val="6E747A">
                      <a:alpha val="43000"/>
                    </a:srgbClr>
                  </a:outerShdw>
                </a:effectLst>
              </a:rPr>
              <a:t> </a:t>
            </a:r>
            <a:endParaRPr lang="zh-CN" altLang="en-US" sz="4800" b="1">
              <a:solidFill>
                <a:schemeClr val="accent1"/>
              </a:solidFill>
              <a:effectLst>
                <a:outerShdw blurRad="38100" dist="25400" dir="5400000" algn="ctr" rotWithShape="0">
                  <a:srgbClr val="6E747A">
                    <a:alpha val="43000"/>
                  </a:srgbClr>
                </a:outerShdw>
              </a:effectLst>
            </a:endParaRPr>
          </a:p>
        </p:txBody>
      </p:sp>
      <p:sp>
        <p:nvSpPr>
          <p:cNvPr id="5" name="文本框 4"/>
          <p:cNvSpPr txBox="1"/>
          <p:nvPr/>
        </p:nvSpPr>
        <p:spPr>
          <a:xfrm rot="900000">
            <a:off x="5207635" y="1353185"/>
            <a:ext cx="2417445" cy="829945"/>
          </a:xfrm>
          <a:prstGeom prst="rect">
            <a:avLst/>
          </a:prstGeom>
          <a:noFill/>
        </p:spPr>
        <p:txBody>
          <a:bodyPr wrap="square" rtlCol="0" anchor="t">
            <a:spAutoFit/>
            <a:scene3d>
              <a:camera prst="orthographicFront"/>
              <a:lightRig rig="threePt" dir="t"/>
            </a:scene3d>
          </a:bodyPr>
          <a:p>
            <a:pPr algn="ctr"/>
            <a:r>
              <a:rPr lang="en-US" altLang="zh-CN" sz="4800" b="1">
                <a:solidFill>
                  <a:schemeClr val="accent1"/>
                </a:solidFill>
                <a:effectLst>
                  <a:outerShdw blurRad="38100" dist="25400" dir="5400000" algn="ctr" rotWithShape="0">
                    <a:srgbClr val="6E747A">
                      <a:alpha val="43000"/>
                    </a:srgbClr>
                  </a:outerShdw>
                </a:effectLst>
              </a:rPr>
              <a:t>CIS</a:t>
            </a:r>
            <a:r>
              <a:rPr lang="zh-CN" altLang="en-US" sz="4800" b="1">
                <a:solidFill>
                  <a:schemeClr val="accent1"/>
                </a:solidFill>
                <a:effectLst>
                  <a:outerShdw blurRad="38100" dist="25400" dir="5400000" algn="ctr" rotWithShape="0">
                    <a:srgbClr val="6E747A">
                      <a:alpha val="43000"/>
                    </a:srgbClr>
                  </a:outerShdw>
                </a:effectLst>
              </a:rPr>
              <a:t> </a:t>
            </a:r>
            <a:endParaRPr lang="zh-CN" altLang="en-US" sz="4800" b="1">
              <a:solidFill>
                <a:schemeClr val="accent1"/>
              </a:solidFill>
              <a:effectLst>
                <a:outerShdw blurRad="38100" dist="25400" dir="5400000" algn="ctr" rotWithShape="0">
                  <a:srgbClr val="6E747A">
                    <a:alpha val="43000"/>
                  </a:srgbClr>
                </a:outerShdw>
              </a:effectLst>
            </a:endParaRPr>
          </a:p>
        </p:txBody>
      </p:sp>
    </p:spTree>
    <p:custDataLst>
      <p:tags r:id="rId1"/>
    </p:custDataLst>
  </p:cSld>
  <p:clrMapOvr>
    <a:masterClrMapping/>
  </p:clrMapOvr>
  <p:transition spd="slow"/>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726440" y="1045845"/>
            <a:ext cx="7905115" cy="73723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One and the following ten statements. Each statement contains information given in one of the paragraphs. Identify the paragraph from which the information is derived. Each paragraph should be marked with a letter.</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825818" y="615950"/>
            <a:ext cx="1210945" cy="398780"/>
          </a:xfrm>
          <a:prstGeom prst="rect">
            <a:avLst/>
          </a:prstGeom>
          <a:noFill/>
          <a:ln>
            <a:noFill/>
          </a:ln>
        </p:spPr>
        <p:txBody>
          <a:bodyPr wrap="non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846455" y="1933575"/>
            <a:ext cx="7665720" cy="2676525"/>
          </a:xfrm>
          <a:prstGeom prst="rect">
            <a:avLst/>
          </a:prstGeom>
          <a:noFill/>
        </p:spPr>
        <p:txBody>
          <a:bodyPr wrap="square" rtlCol="0" anchor="t">
            <a:spAutoFit/>
          </a:bodyPr>
          <a:p>
            <a:pPr algn="just" latinLnBrk="0">
              <a:lnSpc>
                <a:spcPct val="150000"/>
              </a:lnSpc>
            </a:pPr>
            <a:r>
              <a:rPr lang="zh-CN" altLang="en-US" sz="1400">
                <a:latin typeface="Times New Roman" panose="02020603050405020304" charset="0"/>
                <a:cs typeface="Times New Roman" panose="02020603050405020304" charset="0"/>
              </a:rPr>
              <a:t>(         ) 6. Russians are always hospitable even when they are not financially better off.</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 7. Russians tend to follow their own instincts instead of logic, if not all.</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 8. Anyone from other cultures should not mistake Russian endurance of pressure and injustice </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for submission, as they may rebel fiercely when time comes.</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 9. The Russian endurance of hardships has, in a sense, given rise to a lot of precious works of art </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and literature.</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)10. It is possible to gain some insight into the “Russian soul” by exploring common features of </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the Russian people.</a:t>
            </a:r>
            <a:endParaRPr lang="zh-CN" altLang="en-US" sz="1400">
              <a:latin typeface="Times New Roman" panose="02020603050405020304" charset="0"/>
              <a:cs typeface="Times New Roman" panose="02020603050405020304" charset="0"/>
            </a:endParaRPr>
          </a:p>
        </p:txBody>
      </p:sp>
      <p:sp>
        <p:nvSpPr>
          <p:cNvPr id="15" name="文本框 14"/>
          <p:cNvSpPr txBox="1"/>
          <p:nvPr/>
        </p:nvSpPr>
        <p:spPr>
          <a:xfrm>
            <a:off x="1026795" y="1933575"/>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M</a:t>
            </a:r>
            <a:endParaRPr lang="en-US" altLang="zh-CN" sz="2000" b="1">
              <a:solidFill>
                <a:srgbClr val="C00000"/>
              </a:solidFill>
              <a:latin typeface="Times New Roman" panose="02020603050405020304" charset="0"/>
              <a:cs typeface="Times New Roman" panose="02020603050405020304" charset="0"/>
            </a:endParaRPr>
          </a:p>
        </p:txBody>
      </p:sp>
      <p:sp>
        <p:nvSpPr>
          <p:cNvPr id="2" name="文本框 1"/>
          <p:cNvSpPr txBox="1"/>
          <p:nvPr/>
        </p:nvSpPr>
        <p:spPr>
          <a:xfrm>
            <a:off x="1027430" y="225679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E</a:t>
            </a:r>
            <a:endParaRPr lang="en-US" altLang="zh-CN" sz="2000" b="1">
              <a:solidFill>
                <a:srgbClr val="C00000"/>
              </a:solidFill>
              <a:latin typeface="Times New Roman" panose="02020603050405020304" charset="0"/>
              <a:cs typeface="Times New Roman" panose="02020603050405020304" charset="0"/>
            </a:endParaRPr>
          </a:p>
        </p:txBody>
      </p:sp>
      <p:sp>
        <p:nvSpPr>
          <p:cNvPr id="5" name="文本框 4"/>
          <p:cNvSpPr txBox="1"/>
          <p:nvPr/>
        </p:nvSpPr>
        <p:spPr>
          <a:xfrm>
            <a:off x="1027430" y="265557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H</a:t>
            </a:r>
            <a:endParaRPr lang="en-US" altLang="zh-CN" sz="2000" b="1">
              <a:solidFill>
                <a:srgbClr val="C00000"/>
              </a:solidFill>
              <a:latin typeface="Times New Roman" panose="02020603050405020304" charset="0"/>
              <a:cs typeface="Times New Roman" panose="02020603050405020304" charset="0"/>
            </a:endParaRPr>
          </a:p>
        </p:txBody>
      </p:sp>
      <p:sp>
        <p:nvSpPr>
          <p:cNvPr id="12" name="文本框 11"/>
          <p:cNvSpPr txBox="1"/>
          <p:nvPr/>
        </p:nvSpPr>
        <p:spPr>
          <a:xfrm>
            <a:off x="1027430" y="3298825"/>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G</a:t>
            </a:r>
            <a:endParaRPr lang="en-US" altLang="zh-CN" sz="2000" b="1">
              <a:solidFill>
                <a:srgbClr val="C00000"/>
              </a:solidFill>
              <a:latin typeface="Times New Roman" panose="02020603050405020304" charset="0"/>
              <a:cs typeface="Times New Roman" panose="02020603050405020304" charset="0"/>
            </a:endParaRPr>
          </a:p>
        </p:txBody>
      </p:sp>
      <p:sp>
        <p:nvSpPr>
          <p:cNvPr id="13" name="文本框 12"/>
          <p:cNvSpPr txBox="1"/>
          <p:nvPr/>
        </p:nvSpPr>
        <p:spPr>
          <a:xfrm>
            <a:off x="1027430" y="392430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A</a:t>
            </a:r>
            <a:endParaRPr lang="en-US" altLang="zh-CN" sz="2000" b="1">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linds(horizont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blinds(horizontal)">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 grpId="0"/>
      <p:bldP spid="5" grpId="0"/>
      <p:bldP spid="12"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846455" y="1094740"/>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Two and answer the following questions.</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823595" y="615950"/>
            <a:ext cx="1215390" cy="398780"/>
          </a:xfrm>
          <a:prstGeom prst="rect">
            <a:avLst/>
          </a:prstGeom>
          <a:noFill/>
          <a:ln>
            <a:noFill/>
          </a:ln>
        </p:spPr>
        <p:txBody>
          <a:bodyPr wrap="non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Two</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846455" y="1720215"/>
            <a:ext cx="7642225" cy="922020"/>
          </a:xfrm>
          <a:prstGeom prst="rect">
            <a:avLst/>
          </a:prstGeom>
          <a:noFill/>
        </p:spPr>
        <p:txBody>
          <a:bodyPr wrap="square" rtlCol="0" anchor="t">
            <a:spAutoFit/>
          </a:bodyPr>
          <a:p>
            <a:pPr algn="just" latinLnBrk="0">
              <a:lnSpc>
                <a:spcPct val="150000"/>
              </a:lnSpc>
            </a:pPr>
            <a:r>
              <a:rPr lang="zh-CN" altLang="en-US" sz="1800" b="1">
                <a:latin typeface="Times New Roman" panose="02020603050405020304" charset="0"/>
                <a:cs typeface="Times New Roman" panose="02020603050405020304" charset="0"/>
              </a:rPr>
              <a:t>1. According to this passage, why might Western nations settle their  disputes through blood conflict?</a:t>
            </a:r>
            <a:endParaRPr lang="zh-CN" altLang="en-US" sz="1800" b="1">
              <a:latin typeface="Times New Roman" panose="02020603050405020304" charset="0"/>
              <a:cs typeface="Times New Roman" panose="02020603050405020304" charset="0"/>
            </a:endParaRPr>
          </a:p>
        </p:txBody>
      </p:sp>
      <p:sp>
        <p:nvSpPr>
          <p:cNvPr id="14" name="文本框 13"/>
          <p:cNvSpPr txBox="1"/>
          <p:nvPr/>
        </p:nvSpPr>
        <p:spPr>
          <a:xfrm>
            <a:off x="1243330" y="2936240"/>
            <a:ext cx="6847840" cy="1568450"/>
          </a:xfrm>
          <a:prstGeom prst="rect">
            <a:avLst/>
          </a:prstGeom>
          <a:noFill/>
        </p:spPr>
        <p:txBody>
          <a:bodyPr wrap="square" rtlCol="0" anchor="t">
            <a:spAutoFit/>
          </a:bodyPr>
          <a:p>
            <a:pPr algn="just" latinLnBrk="0">
              <a:lnSpc>
                <a:spcPct val="150000"/>
              </a:lnSpc>
            </a:pPr>
            <a:r>
              <a:rPr lang="zh-CN" altLang="en-US" sz="1600">
                <a:solidFill>
                  <a:srgbClr val="C00000"/>
                </a:solidFill>
              </a:rPr>
              <a:t>参考答案：</a:t>
            </a:r>
            <a:endParaRPr lang="zh-CN" altLang="en-US" sz="1600">
              <a:solidFill>
                <a:srgbClr val="C00000"/>
              </a:solidFill>
            </a:endParaRPr>
          </a:p>
          <a:p>
            <a:pPr algn="just" latinLnBrk="0">
              <a:lnSpc>
                <a:spcPct val="150000"/>
              </a:lnSpc>
            </a:pPr>
            <a:r>
              <a:rPr lang="zh-CN" altLang="en-US" sz="1600">
                <a:solidFill>
                  <a:srgbClr val="C00000"/>
                </a:solidFill>
                <a:latin typeface="Times New Roman" panose="02020603050405020304" charset="0"/>
                <a:cs typeface="Times New Roman" panose="02020603050405020304" charset="0"/>
              </a:rPr>
              <a:t>Because Western nations survived in an environment of limited resources and relentless population pressure, which meant standing their ground was the key to survival.</a:t>
            </a:r>
            <a:endParaRPr lang="zh-CN" altLang="en-US" sz="1600">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846455" y="1094740"/>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Two and answer the following questions.</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823595" y="615950"/>
            <a:ext cx="1215390" cy="398780"/>
          </a:xfrm>
          <a:prstGeom prst="rect">
            <a:avLst/>
          </a:prstGeom>
          <a:noFill/>
          <a:ln>
            <a:noFill/>
          </a:ln>
        </p:spPr>
        <p:txBody>
          <a:bodyPr wrap="non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Two</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846455" y="1720215"/>
            <a:ext cx="7642225" cy="922020"/>
          </a:xfrm>
          <a:prstGeom prst="rect">
            <a:avLst/>
          </a:prstGeom>
          <a:noFill/>
        </p:spPr>
        <p:txBody>
          <a:bodyPr wrap="square" rtlCol="0" anchor="t">
            <a:spAutoFit/>
          </a:bodyPr>
          <a:p>
            <a:pPr algn="just" latinLnBrk="0">
              <a:lnSpc>
                <a:spcPct val="150000"/>
              </a:lnSpc>
            </a:pPr>
            <a:r>
              <a:rPr lang="en-US" altLang="zh-CN" sz="1800" b="1">
                <a:latin typeface="Times New Roman" panose="02020603050405020304" charset="0"/>
                <a:cs typeface="Times New Roman" panose="02020603050405020304" charset="0"/>
              </a:rPr>
              <a:t>2</a:t>
            </a:r>
            <a:r>
              <a:rPr lang="zh-CN" altLang="en-US" sz="1800" b="1">
                <a:latin typeface="Times New Roman" panose="02020603050405020304" charset="0"/>
                <a:cs typeface="Times New Roman" panose="02020603050405020304" charset="0"/>
              </a:rPr>
              <a:t>. What has led to the Russian adoption of a very different conflict resolution strategy, that is, avoidance of conflict?</a:t>
            </a:r>
            <a:endParaRPr lang="zh-CN" altLang="en-US" sz="1800" b="1">
              <a:latin typeface="Times New Roman" panose="02020603050405020304" charset="0"/>
              <a:cs typeface="Times New Roman" panose="02020603050405020304" charset="0"/>
            </a:endParaRPr>
          </a:p>
        </p:txBody>
      </p:sp>
      <p:sp>
        <p:nvSpPr>
          <p:cNvPr id="14" name="文本框 13"/>
          <p:cNvSpPr txBox="1"/>
          <p:nvPr/>
        </p:nvSpPr>
        <p:spPr>
          <a:xfrm>
            <a:off x="1243330" y="2936240"/>
            <a:ext cx="6847840" cy="1568450"/>
          </a:xfrm>
          <a:prstGeom prst="rect">
            <a:avLst/>
          </a:prstGeom>
          <a:noFill/>
        </p:spPr>
        <p:txBody>
          <a:bodyPr wrap="square" rtlCol="0" anchor="t">
            <a:spAutoFit/>
          </a:bodyPr>
          <a:p>
            <a:pPr algn="just" latinLnBrk="0">
              <a:lnSpc>
                <a:spcPct val="150000"/>
              </a:lnSpc>
            </a:pPr>
            <a:r>
              <a:rPr lang="zh-CN" altLang="en-US" sz="1600">
                <a:solidFill>
                  <a:srgbClr val="C00000"/>
                </a:solidFill>
              </a:rPr>
              <a:t>参考答案：</a:t>
            </a:r>
            <a:endParaRPr lang="zh-CN" altLang="en-US" sz="1600">
              <a:solidFill>
                <a:srgbClr val="C00000"/>
              </a:solidFill>
            </a:endParaRPr>
          </a:p>
          <a:p>
            <a:pPr algn="just" latinLnBrk="0">
              <a:lnSpc>
                <a:spcPct val="150000"/>
              </a:lnSpc>
            </a:pPr>
            <a:r>
              <a:rPr lang="zh-CN" altLang="en-US" sz="1600">
                <a:solidFill>
                  <a:srgbClr val="C00000"/>
                </a:solidFill>
                <a:latin typeface="Times New Roman" panose="02020603050405020304" charset="0"/>
                <a:cs typeface="Times New Roman" panose="02020603050405020304" charset="0"/>
              </a:rPr>
              <a:t>Russia emerged as a nation in an environment of almost infinite, although mostly quite diffuse, resources, which required a close cooperation rather than confrontation.</a:t>
            </a:r>
            <a:endParaRPr lang="zh-CN" altLang="en-US" sz="1600">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846455" y="1094740"/>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Two and answer the following questions.</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823595" y="615950"/>
            <a:ext cx="1215390" cy="398780"/>
          </a:xfrm>
          <a:prstGeom prst="rect">
            <a:avLst/>
          </a:prstGeom>
          <a:noFill/>
          <a:ln>
            <a:noFill/>
          </a:ln>
        </p:spPr>
        <p:txBody>
          <a:bodyPr wrap="non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Two</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846455" y="1720215"/>
            <a:ext cx="7642225" cy="922020"/>
          </a:xfrm>
          <a:prstGeom prst="rect">
            <a:avLst/>
          </a:prstGeom>
          <a:noFill/>
        </p:spPr>
        <p:txBody>
          <a:bodyPr wrap="square" rtlCol="0" anchor="t">
            <a:spAutoFit/>
          </a:bodyPr>
          <a:p>
            <a:pPr algn="just" latinLnBrk="0">
              <a:lnSpc>
                <a:spcPct val="150000"/>
              </a:lnSpc>
            </a:pPr>
            <a:r>
              <a:rPr sz="1800" b="1">
                <a:latin typeface="Times New Roman" panose="02020603050405020304" charset="0"/>
                <a:cs typeface="Times New Roman" panose="02020603050405020304" charset="0"/>
              </a:rPr>
              <a:t>3. What will Russians do if you insult or harm them? What will they say to you?</a:t>
            </a:r>
            <a:endParaRPr sz="1800" b="1">
              <a:latin typeface="Times New Roman" panose="02020603050405020304" charset="0"/>
              <a:cs typeface="Times New Roman" panose="02020603050405020304" charset="0"/>
            </a:endParaRPr>
          </a:p>
        </p:txBody>
      </p:sp>
      <p:sp>
        <p:nvSpPr>
          <p:cNvPr id="14" name="文本框 13"/>
          <p:cNvSpPr txBox="1"/>
          <p:nvPr/>
        </p:nvSpPr>
        <p:spPr>
          <a:xfrm>
            <a:off x="1243330" y="2936240"/>
            <a:ext cx="6847840" cy="829945"/>
          </a:xfrm>
          <a:prstGeom prst="rect">
            <a:avLst/>
          </a:prstGeom>
          <a:noFill/>
        </p:spPr>
        <p:txBody>
          <a:bodyPr wrap="square" rtlCol="0" anchor="t">
            <a:spAutoFit/>
          </a:bodyPr>
          <a:p>
            <a:pPr algn="just" latinLnBrk="0">
              <a:lnSpc>
                <a:spcPct val="150000"/>
              </a:lnSpc>
            </a:pPr>
            <a:r>
              <a:rPr lang="zh-CN" altLang="en-US" sz="1600">
                <a:solidFill>
                  <a:srgbClr val="C00000"/>
                </a:solidFill>
              </a:rPr>
              <a:t>参考答案：</a:t>
            </a:r>
            <a:endParaRPr lang="zh-CN" altLang="en-US" sz="1600">
              <a:solidFill>
                <a:srgbClr val="C00000"/>
              </a:solidFill>
            </a:endParaRPr>
          </a:p>
          <a:p>
            <a:pPr algn="just" latinLnBrk="0">
              <a:lnSpc>
                <a:spcPct val="150000"/>
              </a:lnSpc>
            </a:pPr>
            <a:r>
              <a:rPr lang="zh-CN" altLang="en-US" sz="1600">
                <a:solidFill>
                  <a:srgbClr val="C00000"/>
                </a:solidFill>
                <a:latin typeface="Times New Roman" panose="02020603050405020304" charset="0"/>
                <a:cs typeface="Times New Roman" panose="02020603050405020304" charset="0"/>
              </a:rPr>
              <a:t>They will refuse to have anything to do with you and tell you to go to hell.</a:t>
            </a:r>
            <a:endParaRPr lang="zh-CN" altLang="en-US" sz="1600">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846455" y="1094740"/>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Two and answer the following questions.</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823595" y="615950"/>
            <a:ext cx="1215390" cy="398780"/>
          </a:xfrm>
          <a:prstGeom prst="rect">
            <a:avLst/>
          </a:prstGeom>
          <a:noFill/>
          <a:ln>
            <a:noFill/>
          </a:ln>
        </p:spPr>
        <p:txBody>
          <a:bodyPr wrap="non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Two</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846455" y="1720215"/>
            <a:ext cx="7642225" cy="922020"/>
          </a:xfrm>
          <a:prstGeom prst="rect">
            <a:avLst/>
          </a:prstGeom>
          <a:noFill/>
        </p:spPr>
        <p:txBody>
          <a:bodyPr wrap="square" rtlCol="0" anchor="t">
            <a:spAutoFit/>
          </a:bodyPr>
          <a:p>
            <a:pPr algn="just" latinLnBrk="0">
              <a:lnSpc>
                <a:spcPct val="150000"/>
              </a:lnSpc>
            </a:pPr>
            <a:r>
              <a:rPr sz="1800" b="1">
                <a:latin typeface="Times New Roman" panose="02020603050405020304" charset="0"/>
                <a:cs typeface="Times New Roman" panose="02020603050405020304" charset="0"/>
              </a:rPr>
              <a:t>4. What is the Russian’s main method of conflict resolution according to this passage?</a:t>
            </a:r>
            <a:endParaRPr sz="1800" b="1">
              <a:latin typeface="Times New Roman" panose="02020603050405020304" charset="0"/>
              <a:cs typeface="Times New Roman" panose="02020603050405020304" charset="0"/>
            </a:endParaRPr>
          </a:p>
        </p:txBody>
      </p:sp>
      <p:sp>
        <p:nvSpPr>
          <p:cNvPr id="14" name="文本框 13"/>
          <p:cNvSpPr txBox="1"/>
          <p:nvPr/>
        </p:nvSpPr>
        <p:spPr>
          <a:xfrm>
            <a:off x="1243330" y="2936240"/>
            <a:ext cx="6847840" cy="829945"/>
          </a:xfrm>
          <a:prstGeom prst="rect">
            <a:avLst/>
          </a:prstGeom>
          <a:noFill/>
        </p:spPr>
        <p:txBody>
          <a:bodyPr wrap="square" rtlCol="0" anchor="t">
            <a:spAutoFit/>
          </a:bodyPr>
          <a:p>
            <a:pPr algn="just" latinLnBrk="0">
              <a:lnSpc>
                <a:spcPct val="150000"/>
              </a:lnSpc>
            </a:pPr>
            <a:r>
              <a:rPr lang="zh-CN" altLang="en-US" sz="1600">
                <a:solidFill>
                  <a:srgbClr val="C00000"/>
                </a:solidFill>
              </a:rPr>
              <a:t>参考答案：</a:t>
            </a:r>
            <a:endParaRPr lang="zh-CN" altLang="en-US" sz="1600">
              <a:solidFill>
                <a:srgbClr val="C00000"/>
              </a:solidFill>
            </a:endParaRPr>
          </a:p>
          <a:p>
            <a:pPr algn="just" latinLnBrk="0">
              <a:lnSpc>
                <a:spcPct val="150000"/>
              </a:lnSpc>
            </a:pPr>
            <a:r>
              <a:rPr lang="zh-CN" altLang="en-US" sz="1600">
                <a:solidFill>
                  <a:srgbClr val="C00000"/>
                </a:solidFill>
                <a:latin typeface="Times New Roman" panose="02020603050405020304" charset="0"/>
                <a:cs typeface="Times New Roman" panose="02020603050405020304" charset="0"/>
              </a:rPr>
              <a:t>Voluntary relocation.</a:t>
            </a:r>
            <a:endParaRPr lang="zh-CN" altLang="en-US" sz="1600">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846455" y="1094740"/>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Two and answer the following questions.</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823595" y="615950"/>
            <a:ext cx="1215390" cy="398780"/>
          </a:xfrm>
          <a:prstGeom prst="rect">
            <a:avLst/>
          </a:prstGeom>
          <a:noFill/>
          <a:ln>
            <a:noFill/>
          </a:ln>
        </p:spPr>
        <p:txBody>
          <a:bodyPr wrap="non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Two</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846455" y="1720215"/>
            <a:ext cx="7642225" cy="1337945"/>
          </a:xfrm>
          <a:prstGeom prst="rect">
            <a:avLst/>
          </a:prstGeom>
          <a:noFill/>
        </p:spPr>
        <p:txBody>
          <a:bodyPr wrap="square" rtlCol="0" anchor="t">
            <a:spAutoFit/>
          </a:bodyPr>
          <a:p>
            <a:pPr algn="just" latinLnBrk="0">
              <a:lnSpc>
                <a:spcPct val="150000"/>
              </a:lnSpc>
            </a:pPr>
            <a:r>
              <a:rPr sz="1800" b="1">
                <a:latin typeface="Times New Roman" panose="02020603050405020304" charset="0"/>
                <a:cs typeface="Times New Roman" panose="02020603050405020304" charset="0"/>
              </a:rPr>
              <a:t>5. What will Russians respond to such verbal apology as “I am sorry”, a quite polite gesture aiming to reach certain understanding in Western culture?</a:t>
            </a:r>
            <a:endParaRPr sz="1800" b="1">
              <a:latin typeface="Times New Roman" panose="02020603050405020304" charset="0"/>
              <a:cs typeface="Times New Roman" panose="02020603050405020304" charset="0"/>
            </a:endParaRPr>
          </a:p>
        </p:txBody>
      </p:sp>
      <p:sp>
        <p:nvSpPr>
          <p:cNvPr id="14" name="文本框 13"/>
          <p:cNvSpPr txBox="1"/>
          <p:nvPr/>
        </p:nvSpPr>
        <p:spPr>
          <a:xfrm>
            <a:off x="1243965" y="3173730"/>
            <a:ext cx="6847840" cy="829945"/>
          </a:xfrm>
          <a:prstGeom prst="rect">
            <a:avLst/>
          </a:prstGeom>
          <a:noFill/>
        </p:spPr>
        <p:txBody>
          <a:bodyPr wrap="square" rtlCol="0" anchor="t">
            <a:spAutoFit/>
          </a:bodyPr>
          <a:p>
            <a:pPr algn="just" latinLnBrk="0">
              <a:lnSpc>
                <a:spcPct val="150000"/>
              </a:lnSpc>
            </a:pPr>
            <a:r>
              <a:rPr lang="zh-CN" altLang="en-US" sz="1600">
                <a:solidFill>
                  <a:srgbClr val="C00000"/>
                </a:solidFill>
              </a:rPr>
              <a:t>参考答案：</a:t>
            </a:r>
            <a:endParaRPr lang="zh-CN" altLang="en-US" sz="1600">
              <a:solidFill>
                <a:srgbClr val="C00000"/>
              </a:solidFill>
            </a:endParaRPr>
          </a:p>
          <a:p>
            <a:pPr algn="just" latinLnBrk="0">
              <a:lnSpc>
                <a:spcPct val="150000"/>
              </a:lnSpc>
            </a:pPr>
            <a:r>
              <a:rPr lang="zh-CN" altLang="en-US" sz="1600">
                <a:solidFill>
                  <a:srgbClr val="C00000"/>
                </a:solidFill>
                <a:latin typeface="Times New Roman" panose="02020603050405020304" charset="0"/>
                <a:cs typeface="Times New Roman" panose="02020603050405020304" charset="0"/>
              </a:rPr>
              <a:t>They will think it is just noise when they have already told you to go to hell.</a:t>
            </a:r>
            <a:endParaRPr lang="zh-CN" altLang="en-US" sz="1600">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846455" y="1094740"/>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Three and fill in the blanks with the appropriate words from the passage.</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731838" y="615950"/>
            <a:ext cx="1398905" cy="398780"/>
          </a:xfrm>
          <a:prstGeom prst="rect">
            <a:avLst/>
          </a:prstGeom>
          <a:noFill/>
          <a:ln>
            <a:noFill/>
          </a:ln>
        </p:spPr>
        <p:txBody>
          <a:bodyPr wrap="non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Three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526540"/>
            <a:ext cx="7642225" cy="332295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Throughout history, Russia has experienced a lot of outside invasions. Gradually, Russian culture has developed a certain (1) __________. First of all, you have to realize that in the process of fighting off an invasion, Russians are fighting not for (2) __________, but for Russia as a (3) __________, which, once lost, would be lost forever while the population can be (4) __________ over time. This state of mind seems (5) __________ to a westerner but it is natural to Russians, as they believe Russia doesn’t have a history but it is its (6) __________.</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Just because of this notion, Russians are willing to (7) __________ — at first — in combating invaders. It was then not surprising for Napoleon to find the entire countryside (8) __________ by the Russians and Moscow in (9) __________ when invading Russia. And still no wonder that those peasants from the burnt villages were in the (10) __________ as the Russians advanced!</a:t>
            </a:r>
            <a:endParaRPr sz="1400">
              <a:latin typeface="Times New Roman" panose="02020603050405020304" charset="0"/>
              <a:cs typeface="Times New Roman" panose="02020603050405020304" charset="0"/>
            </a:endParaRPr>
          </a:p>
        </p:txBody>
      </p:sp>
      <p:sp>
        <p:nvSpPr>
          <p:cNvPr id="5" name="文本框 4"/>
          <p:cNvSpPr txBox="1"/>
          <p:nvPr/>
        </p:nvSpPr>
        <p:spPr>
          <a:xfrm>
            <a:off x="2621915" y="1964055"/>
            <a:ext cx="1149985" cy="306705"/>
          </a:xfrm>
          <a:prstGeom prst="rect">
            <a:avLst/>
          </a:prstGeom>
          <a:noFill/>
        </p:spPr>
        <p:txBody>
          <a:bodyPr wrap="square" rtlCol="0">
            <a:spAutoFit/>
          </a:bodyPr>
          <a:p>
            <a:pPr algn="ctr"/>
            <a:r>
              <a:rPr lang="en-US" altLang="zh-CN" sz="1400" b="1">
                <a:solidFill>
                  <a:srgbClr val="C00000"/>
                </a:solidFill>
                <a:latin typeface="Times New Roman" panose="02020603050405020304" charset="0"/>
                <a:cs typeface="Times New Roman" panose="02020603050405020304" charset="0"/>
              </a:rPr>
              <a:t>mindset</a:t>
            </a:r>
            <a:endParaRPr lang="en-US" altLang="zh-CN" sz="1400" b="1">
              <a:solidFill>
                <a:srgbClr val="C00000"/>
              </a:solidFill>
              <a:latin typeface="Times New Roman" panose="02020603050405020304" charset="0"/>
              <a:cs typeface="Times New Roman" panose="02020603050405020304" charset="0"/>
            </a:endParaRPr>
          </a:p>
        </p:txBody>
      </p:sp>
      <p:sp>
        <p:nvSpPr>
          <p:cNvPr id="11" name="文本框 10"/>
          <p:cNvSpPr txBox="1"/>
          <p:nvPr/>
        </p:nvSpPr>
        <p:spPr>
          <a:xfrm>
            <a:off x="4350385" y="2270760"/>
            <a:ext cx="1149985" cy="306705"/>
          </a:xfrm>
          <a:prstGeom prst="rect">
            <a:avLst/>
          </a:prstGeom>
          <a:noFill/>
        </p:spPr>
        <p:txBody>
          <a:bodyPr wrap="square" rtlCol="0">
            <a:spAutoFit/>
          </a:bodyPr>
          <a:p>
            <a:pPr algn="ctr"/>
            <a:r>
              <a:rPr lang="zh-CN" altLang="en-US" sz="1400" b="1">
                <a:solidFill>
                  <a:srgbClr val="C00000"/>
                </a:solidFill>
                <a:latin typeface="Times New Roman" panose="02020603050405020304" charset="0"/>
                <a:cs typeface="Times New Roman" panose="02020603050405020304" charset="0"/>
                <a:sym typeface="+mn-ea"/>
              </a:rPr>
              <a:t>territory</a:t>
            </a:r>
            <a:endParaRPr lang="zh-CN" altLang="en-US" sz="1400" b="1">
              <a:solidFill>
                <a:srgbClr val="C00000"/>
              </a:solidFill>
              <a:latin typeface="Times New Roman" panose="02020603050405020304" charset="0"/>
              <a:cs typeface="Times New Roman" panose="02020603050405020304" charset="0"/>
              <a:sym typeface="+mn-ea"/>
            </a:endParaRPr>
          </a:p>
        </p:txBody>
      </p:sp>
      <p:sp>
        <p:nvSpPr>
          <p:cNvPr id="12" name="文本框 11"/>
          <p:cNvSpPr txBox="1"/>
          <p:nvPr/>
        </p:nvSpPr>
        <p:spPr>
          <a:xfrm>
            <a:off x="7124700" y="2270760"/>
            <a:ext cx="1149985" cy="306705"/>
          </a:xfrm>
          <a:prstGeom prst="rect">
            <a:avLst/>
          </a:prstGeom>
          <a:noFill/>
        </p:spPr>
        <p:txBody>
          <a:bodyPr wrap="square" rtlCol="0">
            <a:spAutoFit/>
          </a:bodyPr>
          <a:p>
            <a:pPr algn="ctr"/>
            <a:r>
              <a:rPr lang="en-US" altLang="zh-CN" sz="1400" b="1">
                <a:solidFill>
                  <a:srgbClr val="C00000"/>
                </a:solidFill>
                <a:latin typeface="Times New Roman" panose="02020603050405020304" charset="0"/>
                <a:cs typeface="Times New Roman" panose="02020603050405020304" charset="0"/>
                <a:sym typeface="+mn-ea"/>
              </a:rPr>
              <a:t>concept</a:t>
            </a:r>
            <a:endParaRPr lang="en-US" altLang="zh-CN" sz="1400" b="1">
              <a:solidFill>
                <a:srgbClr val="C00000"/>
              </a:solidFill>
              <a:latin typeface="Times New Roman" panose="02020603050405020304" charset="0"/>
              <a:cs typeface="Times New Roman" panose="02020603050405020304" charset="0"/>
              <a:sym typeface="+mn-ea"/>
            </a:endParaRPr>
          </a:p>
        </p:txBody>
      </p:sp>
      <p:sp>
        <p:nvSpPr>
          <p:cNvPr id="13" name="文本框 12"/>
          <p:cNvSpPr txBox="1"/>
          <p:nvPr/>
        </p:nvSpPr>
        <p:spPr>
          <a:xfrm>
            <a:off x="5650865" y="2577465"/>
            <a:ext cx="1149985" cy="306705"/>
          </a:xfrm>
          <a:prstGeom prst="rect">
            <a:avLst/>
          </a:prstGeom>
          <a:noFill/>
        </p:spPr>
        <p:txBody>
          <a:bodyPr wrap="square" rtlCol="0">
            <a:spAutoFit/>
          </a:bodyPr>
          <a:p>
            <a:pPr algn="ctr"/>
            <a:r>
              <a:rPr lang="en-US" altLang="zh-CN" sz="1400" b="1">
                <a:solidFill>
                  <a:srgbClr val="C00000"/>
                </a:solidFill>
                <a:latin typeface="Times New Roman" panose="02020603050405020304" charset="0"/>
                <a:cs typeface="Times New Roman" panose="02020603050405020304" charset="0"/>
                <a:sym typeface="+mn-ea"/>
              </a:rPr>
              <a:t>restored</a:t>
            </a:r>
            <a:endParaRPr lang="en-US" altLang="zh-CN" sz="1400" b="1">
              <a:solidFill>
                <a:srgbClr val="C00000"/>
              </a:solidFill>
              <a:latin typeface="Times New Roman" panose="02020603050405020304" charset="0"/>
              <a:cs typeface="Times New Roman" panose="02020603050405020304" charset="0"/>
              <a:sym typeface="+mn-ea"/>
            </a:endParaRPr>
          </a:p>
        </p:txBody>
      </p:sp>
      <p:sp>
        <p:nvSpPr>
          <p:cNvPr id="15" name="文本框 14"/>
          <p:cNvSpPr txBox="1"/>
          <p:nvPr/>
        </p:nvSpPr>
        <p:spPr>
          <a:xfrm>
            <a:off x="2030730" y="2884170"/>
            <a:ext cx="1149985" cy="306705"/>
          </a:xfrm>
          <a:prstGeom prst="rect">
            <a:avLst/>
          </a:prstGeom>
          <a:noFill/>
        </p:spPr>
        <p:txBody>
          <a:bodyPr wrap="square" rtlCol="0">
            <a:spAutoFit/>
          </a:bodyPr>
          <a:p>
            <a:pPr algn="ctr"/>
            <a:r>
              <a:rPr lang="en-US" altLang="zh-CN" sz="1400" b="1">
                <a:solidFill>
                  <a:srgbClr val="C00000"/>
                </a:solidFill>
                <a:latin typeface="Times New Roman" panose="02020603050405020304" charset="0"/>
                <a:cs typeface="Times New Roman" panose="02020603050405020304" charset="0"/>
                <a:sym typeface="+mn-ea"/>
              </a:rPr>
              <a:t>nonsensical</a:t>
            </a:r>
            <a:endParaRPr lang="en-US" altLang="zh-CN" sz="1400" b="1">
              <a:solidFill>
                <a:srgbClr val="C00000"/>
              </a:solidFill>
              <a:latin typeface="Times New Roman" panose="02020603050405020304" charset="0"/>
              <a:cs typeface="Times New Roman" panose="02020603050405020304" charset="0"/>
              <a:sym typeface="+mn-ea"/>
            </a:endParaRPr>
          </a:p>
        </p:txBody>
      </p:sp>
      <p:sp>
        <p:nvSpPr>
          <p:cNvPr id="16" name="文本框 15"/>
          <p:cNvSpPr txBox="1"/>
          <p:nvPr/>
        </p:nvSpPr>
        <p:spPr>
          <a:xfrm>
            <a:off x="3200400" y="3190875"/>
            <a:ext cx="1149985" cy="306705"/>
          </a:xfrm>
          <a:prstGeom prst="rect">
            <a:avLst/>
          </a:prstGeom>
          <a:noFill/>
        </p:spPr>
        <p:txBody>
          <a:bodyPr wrap="square" rtlCol="0">
            <a:spAutoFit/>
          </a:bodyPr>
          <a:p>
            <a:pPr algn="ctr"/>
            <a:r>
              <a:rPr lang="en-US" altLang="zh-CN" sz="1400" b="1">
                <a:solidFill>
                  <a:srgbClr val="C00000"/>
                </a:solidFill>
                <a:latin typeface="Times New Roman" panose="02020603050405020304" charset="0"/>
                <a:cs typeface="Times New Roman" panose="02020603050405020304" charset="0"/>
                <a:sym typeface="+mn-ea"/>
              </a:rPr>
              <a:t>history</a:t>
            </a:r>
            <a:endParaRPr lang="en-US" altLang="zh-CN" sz="1400" b="1">
              <a:solidFill>
                <a:srgbClr val="C00000"/>
              </a:solidFill>
              <a:latin typeface="Times New Roman" panose="02020603050405020304" charset="0"/>
              <a:cs typeface="Times New Roman" panose="02020603050405020304" charset="0"/>
              <a:sym typeface="+mn-ea"/>
            </a:endParaRPr>
          </a:p>
        </p:txBody>
      </p:sp>
      <p:sp>
        <p:nvSpPr>
          <p:cNvPr id="17" name="文本框 16"/>
          <p:cNvSpPr txBox="1"/>
          <p:nvPr/>
        </p:nvSpPr>
        <p:spPr>
          <a:xfrm>
            <a:off x="5135245" y="3572510"/>
            <a:ext cx="1149985" cy="306705"/>
          </a:xfrm>
          <a:prstGeom prst="rect">
            <a:avLst/>
          </a:prstGeom>
          <a:noFill/>
        </p:spPr>
        <p:txBody>
          <a:bodyPr wrap="square" rtlCol="0">
            <a:spAutoFit/>
          </a:bodyPr>
          <a:p>
            <a:pPr algn="ctr"/>
            <a:r>
              <a:rPr lang="en-US" altLang="zh-CN" sz="1400" b="1">
                <a:solidFill>
                  <a:srgbClr val="C00000"/>
                </a:solidFill>
                <a:latin typeface="Times New Roman" panose="02020603050405020304" charset="0"/>
                <a:cs typeface="Times New Roman" panose="02020603050405020304" charset="0"/>
                <a:sym typeface="+mn-ea"/>
              </a:rPr>
              <a:t>retreat</a:t>
            </a:r>
            <a:endParaRPr lang="en-US" altLang="zh-CN" sz="1400" b="1">
              <a:solidFill>
                <a:srgbClr val="C00000"/>
              </a:solidFill>
              <a:latin typeface="Times New Roman" panose="02020603050405020304" charset="0"/>
              <a:cs typeface="Times New Roman" panose="02020603050405020304" charset="0"/>
              <a:sym typeface="+mn-ea"/>
            </a:endParaRPr>
          </a:p>
        </p:txBody>
      </p:sp>
      <p:sp>
        <p:nvSpPr>
          <p:cNvPr id="18" name="文本框 17"/>
          <p:cNvSpPr txBox="1"/>
          <p:nvPr/>
        </p:nvSpPr>
        <p:spPr>
          <a:xfrm>
            <a:off x="6636385" y="3879215"/>
            <a:ext cx="1149985" cy="306705"/>
          </a:xfrm>
          <a:prstGeom prst="rect">
            <a:avLst/>
          </a:prstGeom>
          <a:noFill/>
        </p:spPr>
        <p:txBody>
          <a:bodyPr wrap="square" rtlCol="0">
            <a:spAutoFit/>
          </a:bodyPr>
          <a:p>
            <a:pPr algn="ctr"/>
            <a:r>
              <a:rPr lang="en-US" altLang="zh-CN" sz="1400" b="1">
                <a:solidFill>
                  <a:srgbClr val="C00000"/>
                </a:solidFill>
                <a:latin typeface="Times New Roman" panose="02020603050405020304" charset="0"/>
                <a:cs typeface="Times New Roman" panose="02020603050405020304" charset="0"/>
                <a:sym typeface="+mn-ea"/>
              </a:rPr>
              <a:t>torched</a:t>
            </a:r>
            <a:endParaRPr lang="en-US" altLang="zh-CN" sz="1400" b="1">
              <a:solidFill>
                <a:srgbClr val="C00000"/>
              </a:solidFill>
              <a:latin typeface="Times New Roman" panose="02020603050405020304" charset="0"/>
              <a:cs typeface="Times New Roman" panose="02020603050405020304" charset="0"/>
              <a:sym typeface="+mn-ea"/>
            </a:endParaRPr>
          </a:p>
        </p:txBody>
      </p:sp>
      <p:sp>
        <p:nvSpPr>
          <p:cNvPr id="19" name="文本框 18"/>
          <p:cNvSpPr txBox="1"/>
          <p:nvPr/>
        </p:nvSpPr>
        <p:spPr>
          <a:xfrm>
            <a:off x="2621915" y="4185920"/>
            <a:ext cx="1149985" cy="306705"/>
          </a:xfrm>
          <a:prstGeom prst="rect">
            <a:avLst/>
          </a:prstGeom>
          <a:noFill/>
        </p:spPr>
        <p:txBody>
          <a:bodyPr wrap="square" rtlCol="0">
            <a:spAutoFit/>
          </a:bodyPr>
          <a:p>
            <a:pPr algn="ctr"/>
            <a:r>
              <a:rPr lang="en-US" altLang="zh-CN" sz="1400" b="1">
                <a:solidFill>
                  <a:srgbClr val="C00000"/>
                </a:solidFill>
                <a:latin typeface="Times New Roman" panose="02020603050405020304" charset="0"/>
                <a:cs typeface="Times New Roman" panose="02020603050405020304" charset="0"/>
                <a:sym typeface="+mn-ea"/>
              </a:rPr>
              <a:t>flames</a:t>
            </a:r>
            <a:endParaRPr lang="en-US" altLang="zh-CN" sz="1400" b="1">
              <a:solidFill>
                <a:srgbClr val="C00000"/>
              </a:solidFill>
              <a:latin typeface="Times New Roman" panose="02020603050405020304" charset="0"/>
              <a:cs typeface="Times New Roman" panose="02020603050405020304" charset="0"/>
              <a:sym typeface="+mn-ea"/>
            </a:endParaRPr>
          </a:p>
        </p:txBody>
      </p:sp>
      <p:sp>
        <p:nvSpPr>
          <p:cNvPr id="20" name="文本框 19"/>
          <p:cNvSpPr txBox="1"/>
          <p:nvPr/>
        </p:nvSpPr>
        <p:spPr>
          <a:xfrm>
            <a:off x="3436620" y="4492625"/>
            <a:ext cx="1149985" cy="306705"/>
          </a:xfrm>
          <a:prstGeom prst="rect">
            <a:avLst/>
          </a:prstGeom>
          <a:noFill/>
        </p:spPr>
        <p:txBody>
          <a:bodyPr wrap="square" rtlCol="0">
            <a:spAutoFit/>
          </a:bodyPr>
          <a:p>
            <a:pPr algn="ctr"/>
            <a:r>
              <a:rPr lang="en-US" altLang="zh-CN" sz="1400" b="1">
                <a:solidFill>
                  <a:srgbClr val="C00000"/>
                </a:solidFill>
                <a:latin typeface="Times New Roman" panose="02020603050405020304" charset="0"/>
                <a:cs typeface="Times New Roman" panose="02020603050405020304" charset="0"/>
                <a:sym typeface="+mn-ea"/>
              </a:rPr>
              <a:t>forefront</a:t>
            </a:r>
            <a:endParaRPr lang="en-US" altLang="zh-CN" sz="1400" b="1">
              <a:solidFill>
                <a:srgbClr val="C00000"/>
              </a:solidFill>
              <a:latin typeface="Times New Roman" panose="02020603050405020304" charset="0"/>
              <a:cs typeface="Times New Roman" panose="02020603050405020304" charset="0"/>
              <a:sym typeface="+mn-ea"/>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2" grpId="0"/>
      <p:bldP spid="13" grpId="0"/>
      <p:bldP spid="15" grpId="0"/>
      <p:bldP spid="16" grpId="0"/>
      <p:bldP spid="17" grpId="0"/>
      <p:bldP spid="18" grpId="0"/>
      <p:bldP spid="19" grpId="0"/>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896620" y="685165"/>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Four carefully and choose the best answer from the four choices marked A, B, C and D.</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2471420" y="17462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Four</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088390"/>
            <a:ext cx="7642225" cy="3969385"/>
          </a:xfrm>
          <a:prstGeom prst="rect">
            <a:avLst/>
          </a:prstGeom>
          <a:noFill/>
        </p:spPr>
        <p:txBody>
          <a:bodyPr wrap="square" rtlCol="0" anchor="t">
            <a:spAutoFit/>
          </a:bodyPr>
          <a:p>
            <a:pPr indent="457200" algn="just" latinLnBrk="0">
              <a:lnSpc>
                <a:spcPct val="100000"/>
              </a:lnSpc>
            </a:pPr>
            <a:r>
              <a:rPr sz="1400" b="1">
                <a:latin typeface="Times New Roman" panose="02020603050405020304" charset="0"/>
                <a:cs typeface="Times New Roman" panose="02020603050405020304" charset="0"/>
              </a:rPr>
              <a:t>1. China has a longer history of interaction with Russia than any major Western powers </a:t>
            </a:r>
            <a:endParaRPr sz="1400" b="1">
              <a:latin typeface="Times New Roman" panose="02020603050405020304" charset="0"/>
              <a:cs typeface="Times New Roman" panose="02020603050405020304" charset="0"/>
            </a:endParaRPr>
          </a:p>
          <a:p>
            <a:pPr indent="457200" algn="just" latinLnBrk="0">
              <a:lnSpc>
                <a:spcPct val="100000"/>
              </a:lnSpc>
            </a:pPr>
            <a:r>
              <a:rPr sz="1400" b="1">
                <a:latin typeface="Times New Roman" panose="02020603050405020304" charset="0"/>
                <a:cs typeface="Times New Roman" panose="02020603050405020304" charset="0"/>
              </a:rPr>
              <a:t>    beca</a:t>
            </a:r>
            <a:r>
              <a:rPr lang="en-US" sz="1400" b="1">
                <a:latin typeface="Times New Roman" panose="02020603050405020304" charset="0"/>
                <a:cs typeface="Times New Roman" panose="02020603050405020304" charset="0"/>
              </a:rPr>
              <a:t>use</a:t>
            </a:r>
            <a:r>
              <a:rPr sz="1400" b="1">
                <a:latin typeface="Times New Roman" panose="02020603050405020304" charset="0"/>
                <a:cs typeface="Times New Roman" panose="02020603050405020304" charset="0"/>
              </a:rPr>
              <a:t> of ________.</a:t>
            </a:r>
            <a:endParaRPr sz="1400" b="1">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A. their different directions</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B. peaceful coexistence</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C. independent diplomatic policies</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D. history, culture and geography</a:t>
            </a:r>
            <a:endParaRPr sz="1400">
              <a:latin typeface="Times New Roman" panose="02020603050405020304" charset="0"/>
              <a:cs typeface="Times New Roman" panose="02020603050405020304" charset="0"/>
            </a:endParaRPr>
          </a:p>
          <a:p>
            <a:pPr indent="457200" algn="just" latinLnBrk="0">
              <a:lnSpc>
                <a:spcPct val="100000"/>
              </a:lnSpc>
            </a:pPr>
            <a:endParaRPr sz="1400">
              <a:latin typeface="Times New Roman" panose="02020603050405020304" charset="0"/>
              <a:cs typeface="Times New Roman" panose="02020603050405020304" charset="0"/>
            </a:endParaRPr>
          </a:p>
          <a:p>
            <a:pPr indent="457200" algn="just" latinLnBrk="0">
              <a:lnSpc>
                <a:spcPct val="100000"/>
              </a:lnSpc>
            </a:pPr>
            <a:r>
              <a:rPr sz="1400" b="1">
                <a:latin typeface="Times New Roman" panose="02020603050405020304" charset="0"/>
                <a:cs typeface="Times New Roman" panose="02020603050405020304" charset="0"/>
              </a:rPr>
              <a:t>2. How do westerners generally view China-Russia relationship?</a:t>
            </a:r>
            <a:endParaRPr sz="1400" b="1">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A. Full of conflicts.</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B. An anomaly.</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C. A guide to other countries.</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D. Historical necessity.</a:t>
            </a:r>
            <a:endParaRPr sz="1400">
              <a:latin typeface="Times New Roman" panose="02020603050405020304" charset="0"/>
              <a:cs typeface="Times New Roman" panose="02020603050405020304" charset="0"/>
            </a:endParaRPr>
          </a:p>
          <a:p>
            <a:pPr indent="457200" algn="just" latinLnBrk="0">
              <a:lnSpc>
                <a:spcPct val="100000"/>
              </a:lnSpc>
            </a:pPr>
            <a:endParaRPr sz="1400">
              <a:latin typeface="Times New Roman" panose="02020603050405020304" charset="0"/>
              <a:cs typeface="Times New Roman" panose="02020603050405020304" charset="0"/>
            </a:endParaRPr>
          </a:p>
          <a:p>
            <a:pPr indent="457200" algn="just" latinLnBrk="0">
              <a:lnSpc>
                <a:spcPct val="100000"/>
              </a:lnSpc>
            </a:pPr>
            <a:r>
              <a:rPr sz="1400" b="1">
                <a:latin typeface="Times New Roman" panose="02020603050405020304" charset="0"/>
                <a:cs typeface="Times New Roman" panose="02020603050405020304" charset="0"/>
              </a:rPr>
              <a:t>3. What led to the Sino-Soviet conflict in 1960s and 1970s according to the author?</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A. Border dispute.</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B. Failure to settle an incident.</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C. Ideological and status issues.</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D. Accumulation of conflicts.</a:t>
            </a:r>
            <a:endParaRPr sz="1400">
              <a:latin typeface="Times New Roman" panose="02020603050405020304" charset="0"/>
              <a:cs typeface="Times New Roman" panose="02020603050405020304" charset="0"/>
            </a:endParaRPr>
          </a:p>
        </p:txBody>
      </p:sp>
      <p:sp>
        <p:nvSpPr>
          <p:cNvPr id="2" name="文本框 1"/>
          <p:cNvSpPr txBox="1"/>
          <p:nvPr/>
        </p:nvSpPr>
        <p:spPr>
          <a:xfrm>
            <a:off x="726440" y="1088390"/>
            <a:ext cx="323850" cy="460375"/>
          </a:xfrm>
          <a:prstGeom prst="rect">
            <a:avLst/>
          </a:prstGeom>
          <a:noFill/>
        </p:spPr>
        <p:txBody>
          <a:bodyPr wrap="square" rtlCol="0">
            <a:spAutoFit/>
          </a:bodyPr>
          <a:p>
            <a:r>
              <a:rPr lang="en-US" altLang="zh-CN" sz="2400" b="1">
                <a:solidFill>
                  <a:srgbClr val="C00000"/>
                </a:solidFill>
                <a:latin typeface="Times New Roman" panose="02020603050405020304" charset="0"/>
                <a:cs typeface="Times New Roman" panose="02020603050405020304" charset="0"/>
              </a:rPr>
              <a:t>D</a:t>
            </a:r>
            <a:endParaRPr lang="en-US" altLang="zh-CN" sz="2400" b="1">
              <a:solidFill>
                <a:srgbClr val="C00000"/>
              </a:solidFill>
              <a:latin typeface="Times New Roman" panose="02020603050405020304" charset="0"/>
              <a:cs typeface="Times New Roman" panose="02020603050405020304" charset="0"/>
            </a:endParaRPr>
          </a:p>
        </p:txBody>
      </p:sp>
      <p:sp>
        <p:nvSpPr>
          <p:cNvPr id="22" name="文本框 21"/>
          <p:cNvSpPr txBox="1"/>
          <p:nvPr/>
        </p:nvSpPr>
        <p:spPr>
          <a:xfrm>
            <a:off x="726440" y="2440940"/>
            <a:ext cx="323850" cy="460375"/>
          </a:xfrm>
          <a:prstGeom prst="rect">
            <a:avLst/>
          </a:prstGeom>
          <a:noFill/>
        </p:spPr>
        <p:txBody>
          <a:bodyPr wrap="square" rtlCol="0">
            <a:spAutoFit/>
          </a:bodyPr>
          <a:p>
            <a:r>
              <a:rPr lang="en-US" altLang="zh-CN" sz="2400" b="1">
                <a:solidFill>
                  <a:srgbClr val="C00000"/>
                </a:solidFill>
                <a:latin typeface="Times New Roman" panose="02020603050405020304" charset="0"/>
                <a:cs typeface="Times New Roman" panose="02020603050405020304" charset="0"/>
              </a:rPr>
              <a:t>A</a:t>
            </a:r>
            <a:endParaRPr lang="en-US" altLang="zh-CN" sz="2400" b="1">
              <a:solidFill>
                <a:srgbClr val="C00000"/>
              </a:solidFill>
              <a:latin typeface="Times New Roman" panose="02020603050405020304" charset="0"/>
              <a:cs typeface="Times New Roman" panose="02020603050405020304" charset="0"/>
            </a:endParaRPr>
          </a:p>
        </p:txBody>
      </p:sp>
      <p:sp>
        <p:nvSpPr>
          <p:cNvPr id="23" name="文本框 22"/>
          <p:cNvSpPr txBox="1"/>
          <p:nvPr/>
        </p:nvSpPr>
        <p:spPr>
          <a:xfrm>
            <a:off x="726440" y="3742055"/>
            <a:ext cx="323850" cy="460375"/>
          </a:xfrm>
          <a:prstGeom prst="rect">
            <a:avLst/>
          </a:prstGeom>
          <a:noFill/>
        </p:spPr>
        <p:txBody>
          <a:bodyPr wrap="square" rtlCol="0">
            <a:spAutoFit/>
          </a:bodyPr>
          <a:p>
            <a:r>
              <a:rPr lang="en-US" altLang="zh-CN" sz="2400" b="1">
                <a:solidFill>
                  <a:srgbClr val="C00000"/>
                </a:solidFill>
                <a:latin typeface="Times New Roman" panose="02020603050405020304" charset="0"/>
                <a:cs typeface="Times New Roman" panose="02020603050405020304" charset="0"/>
              </a:rPr>
              <a:t>C</a:t>
            </a:r>
            <a:endParaRPr lang="en-US" altLang="zh-CN" sz="2400" b="1">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blinds(horizontal)">
                                      <p:cBhvr>
                                        <p:cTn id="1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2" grpId="0"/>
      <p:bldP spid="2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726440" y="1094105"/>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Four carefully and choose the best answer from the four choices marked A, B, C and D.</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Four</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751205" y="1691640"/>
            <a:ext cx="7642225" cy="2461260"/>
          </a:xfrm>
          <a:prstGeom prst="rect">
            <a:avLst/>
          </a:prstGeom>
          <a:noFill/>
        </p:spPr>
        <p:txBody>
          <a:bodyPr wrap="square" rtlCol="0" anchor="t">
            <a:spAutoFit/>
          </a:bodyPr>
          <a:p>
            <a:pPr indent="457200" algn="just" latinLnBrk="0">
              <a:lnSpc>
                <a:spcPct val="100000"/>
              </a:lnSpc>
            </a:pPr>
            <a:r>
              <a:rPr sz="1400" b="1">
                <a:latin typeface="Times New Roman" panose="02020603050405020304" charset="0"/>
                <a:cs typeface="Times New Roman" panose="02020603050405020304" charset="0"/>
              </a:rPr>
              <a:t>4. What does the author think of the Sino-Russia relationship?</a:t>
            </a:r>
            <a:endParaRPr sz="1400" b="1">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A. It is full of conflicts and bound to fail.</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B. It is full of mutual distrust and suspicion.</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C. It is a prejudiced relationship.</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D. It is based on actual history of their relations.</a:t>
            </a:r>
            <a:endParaRPr sz="1400">
              <a:latin typeface="Times New Roman" panose="02020603050405020304" charset="0"/>
              <a:cs typeface="Times New Roman" panose="02020603050405020304" charset="0"/>
            </a:endParaRPr>
          </a:p>
          <a:p>
            <a:pPr indent="457200" algn="just" latinLnBrk="0">
              <a:lnSpc>
                <a:spcPct val="100000"/>
              </a:lnSpc>
            </a:pPr>
            <a:endParaRPr sz="1400">
              <a:latin typeface="Times New Roman" panose="02020603050405020304" charset="0"/>
              <a:cs typeface="Times New Roman" panose="02020603050405020304" charset="0"/>
            </a:endParaRPr>
          </a:p>
          <a:p>
            <a:pPr indent="457200" algn="just" latinLnBrk="0">
              <a:lnSpc>
                <a:spcPct val="100000"/>
              </a:lnSpc>
            </a:pPr>
            <a:r>
              <a:rPr sz="1400" b="1">
                <a:latin typeface="Times New Roman" panose="02020603050405020304" charset="0"/>
                <a:cs typeface="Times New Roman" panose="02020603050405020304" charset="0"/>
              </a:rPr>
              <a:t>5. The passage is mainly about _______.</a:t>
            </a:r>
            <a:endParaRPr sz="1400" b="1">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A. the relationship of China and Russia</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B. the main threats for China’s independence and security</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C. the different ideologies of China and Russia</a:t>
            </a:r>
            <a:endParaRPr sz="1400">
              <a:latin typeface="Times New Roman" panose="02020603050405020304" charset="0"/>
              <a:cs typeface="Times New Roman" panose="02020603050405020304" charset="0"/>
            </a:endParaRPr>
          </a:p>
          <a:p>
            <a:pPr indent="457200" algn="just" latinLnBrk="0">
              <a:lnSpc>
                <a:spcPct val="100000"/>
              </a:lnSpc>
            </a:pPr>
            <a:r>
              <a:rPr sz="1400">
                <a:latin typeface="Times New Roman" panose="02020603050405020304" charset="0"/>
                <a:cs typeface="Times New Roman" panose="02020603050405020304" charset="0"/>
              </a:rPr>
              <a:t>D. the conflicts between China and Russia</a:t>
            </a:r>
            <a:endParaRPr sz="1400">
              <a:latin typeface="Times New Roman" panose="02020603050405020304" charset="0"/>
              <a:cs typeface="Times New Roman" panose="02020603050405020304" charset="0"/>
            </a:endParaRPr>
          </a:p>
        </p:txBody>
      </p:sp>
      <p:sp>
        <p:nvSpPr>
          <p:cNvPr id="2" name="文本框 1"/>
          <p:cNvSpPr txBox="1"/>
          <p:nvPr/>
        </p:nvSpPr>
        <p:spPr>
          <a:xfrm>
            <a:off x="927100" y="1616710"/>
            <a:ext cx="323850" cy="460375"/>
          </a:xfrm>
          <a:prstGeom prst="rect">
            <a:avLst/>
          </a:prstGeom>
          <a:noFill/>
        </p:spPr>
        <p:txBody>
          <a:bodyPr wrap="square" rtlCol="0">
            <a:spAutoFit/>
          </a:bodyPr>
          <a:p>
            <a:r>
              <a:rPr lang="en-US" altLang="zh-CN" sz="2400" b="1">
                <a:solidFill>
                  <a:srgbClr val="C00000"/>
                </a:solidFill>
                <a:latin typeface="Times New Roman" panose="02020603050405020304" charset="0"/>
                <a:cs typeface="Times New Roman" panose="02020603050405020304" charset="0"/>
              </a:rPr>
              <a:t>D</a:t>
            </a:r>
            <a:endParaRPr lang="en-US" altLang="zh-CN" sz="2400" b="1">
              <a:solidFill>
                <a:srgbClr val="C00000"/>
              </a:solidFill>
              <a:latin typeface="Times New Roman" panose="02020603050405020304" charset="0"/>
              <a:cs typeface="Times New Roman" panose="02020603050405020304" charset="0"/>
            </a:endParaRPr>
          </a:p>
        </p:txBody>
      </p:sp>
      <p:sp>
        <p:nvSpPr>
          <p:cNvPr id="5" name="文本框 4"/>
          <p:cNvSpPr txBox="1"/>
          <p:nvPr/>
        </p:nvSpPr>
        <p:spPr>
          <a:xfrm>
            <a:off x="927100" y="2852420"/>
            <a:ext cx="323850" cy="460375"/>
          </a:xfrm>
          <a:prstGeom prst="rect">
            <a:avLst/>
          </a:prstGeom>
          <a:noFill/>
        </p:spPr>
        <p:txBody>
          <a:bodyPr wrap="square" rtlCol="0">
            <a:spAutoFit/>
          </a:bodyPr>
          <a:p>
            <a:r>
              <a:rPr lang="en-US" altLang="zh-CN" sz="2400" b="1">
                <a:solidFill>
                  <a:srgbClr val="C00000"/>
                </a:solidFill>
                <a:latin typeface="Times New Roman" panose="02020603050405020304" charset="0"/>
                <a:cs typeface="Times New Roman" panose="02020603050405020304" charset="0"/>
              </a:rPr>
              <a:t>A</a:t>
            </a:r>
            <a:endParaRPr lang="en-US" altLang="zh-CN" sz="2400" b="1">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726440" y="1094105"/>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Five carefully and decide whether the following statements are true (T) or false (F).</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Five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79450" y="1804670"/>
            <a:ext cx="7998460" cy="267652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         ) 1. The establishment of the Commonwealth of Independent States (CIS) brought an end to</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the Soviet Union.</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 2. The total number of member states reached fifteen in December 1993.</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 3. The CIS is just an organization designed to enhance cooperation among its members.</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 4. Against the hopes of some members, the CIS became powerless in the late 1990s,</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though a large role had been expected of it.</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 5. The CIS was firstly established to prevent chaos among the former Soviet states after</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the breakup of the Soviet Union.</a:t>
            </a:r>
            <a:endParaRPr sz="1400">
              <a:latin typeface="Times New Roman" panose="02020603050405020304" charset="0"/>
              <a:cs typeface="Times New Roman" panose="02020603050405020304" charset="0"/>
            </a:endParaRPr>
          </a:p>
        </p:txBody>
      </p:sp>
      <p:sp>
        <p:nvSpPr>
          <p:cNvPr id="5" name="文本框 4"/>
          <p:cNvSpPr txBox="1"/>
          <p:nvPr/>
        </p:nvSpPr>
        <p:spPr>
          <a:xfrm>
            <a:off x="1327785" y="180467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T</a:t>
            </a:r>
            <a:endParaRPr lang="en-US" altLang="zh-CN" sz="2000" b="1">
              <a:solidFill>
                <a:srgbClr val="C00000"/>
              </a:solidFill>
              <a:latin typeface="Times New Roman" panose="02020603050405020304" charset="0"/>
              <a:cs typeface="Times New Roman" panose="02020603050405020304" charset="0"/>
            </a:endParaRPr>
          </a:p>
        </p:txBody>
      </p:sp>
      <p:sp>
        <p:nvSpPr>
          <p:cNvPr id="12" name="文本框 11"/>
          <p:cNvSpPr txBox="1"/>
          <p:nvPr/>
        </p:nvSpPr>
        <p:spPr>
          <a:xfrm>
            <a:off x="1327785" y="2482215"/>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F</a:t>
            </a:r>
            <a:endParaRPr lang="en-US" altLang="zh-CN" sz="2000" b="1">
              <a:solidFill>
                <a:srgbClr val="C00000"/>
              </a:solidFill>
              <a:latin typeface="Times New Roman" panose="02020603050405020304" charset="0"/>
              <a:cs typeface="Times New Roman" panose="02020603050405020304" charset="0"/>
            </a:endParaRPr>
          </a:p>
        </p:txBody>
      </p:sp>
      <p:sp>
        <p:nvSpPr>
          <p:cNvPr id="13" name="文本框 12"/>
          <p:cNvSpPr txBox="1"/>
          <p:nvPr/>
        </p:nvSpPr>
        <p:spPr>
          <a:xfrm>
            <a:off x="1327785" y="2780665"/>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T</a:t>
            </a:r>
            <a:endParaRPr lang="en-US" altLang="zh-CN" sz="2000" b="1">
              <a:solidFill>
                <a:srgbClr val="C00000"/>
              </a:solidFill>
              <a:latin typeface="Times New Roman" panose="02020603050405020304" charset="0"/>
              <a:cs typeface="Times New Roman" panose="02020603050405020304" charset="0"/>
            </a:endParaRPr>
          </a:p>
        </p:txBody>
      </p:sp>
      <p:sp>
        <p:nvSpPr>
          <p:cNvPr id="14" name="文本框 13"/>
          <p:cNvSpPr txBox="1"/>
          <p:nvPr/>
        </p:nvSpPr>
        <p:spPr>
          <a:xfrm>
            <a:off x="1327785" y="3179445"/>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T</a:t>
            </a:r>
            <a:endParaRPr lang="en-US" altLang="zh-CN" sz="2000" b="1">
              <a:solidFill>
                <a:srgbClr val="C00000"/>
              </a:solidFill>
              <a:latin typeface="Times New Roman" panose="02020603050405020304" charset="0"/>
              <a:cs typeface="Times New Roman" panose="02020603050405020304" charset="0"/>
            </a:endParaRPr>
          </a:p>
        </p:txBody>
      </p:sp>
      <p:sp>
        <p:nvSpPr>
          <p:cNvPr id="15" name="文本框 14"/>
          <p:cNvSpPr txBox="1"/>
          <p:nvPr/>
        </p:nvSpPr>
        <p:spPr>
          <a:xfrm>
            <a:off x="1327785" y="377063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T</a:t>
            </a:r>
            <a:endParaRPr lang="en-US" altLang="zh-CN" sz="2000" b="1">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blinds(horizontal)">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linds(horizont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linds(horizontal)">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 grpId="0"/>
      <p:bldP spid="13" grpId="0"/>
      <p:bldP spid="14"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98" name="组合 79"/>
          <p:cNvGrpSpPr/>
          <p:nvPr/>
        </p:nvGrpSpPr>
        <p:grpSpPr bwMode="auto">
          <a:xfrm>
            <a:off x="3218260" y="1232298"/>
            <a:ext cx="2674144" cy="2678906"/>
            <a:chOff x="6379729" y="2488774"/>
            <a:chExt cx="2513016" cy="2513016"/>
          </a:xfrm>
        </p:grpSpPr>
        <p:sp>
          <p:nvSpPr>
            <p:cNvPr id="3"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smtClean="0">
                <a:solidFill>
                  <a:srgbClr val="FFFFFF"/>
                </a:solidFill>
              </a:endParaRPr>
            </a:p>
          </p:txBody>
        </p:sp>
      </p:grpSp>
      <p:sp>
        <p:nvSpPr>
          <p:cNvPr id="5" name="等腰三角形 31"/>
          <p:cNvSpPr/>
          <p:nvPr/>
        </p:nvSpPr>
        <p:spPr>
          <a:xfrm>
            <a:off x="5201841" y="475060"/>
            <a:ext cx="750094" cy="803672"/>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Lst>
            <a:ahLst/>
            <a:cxnLst>
              <a:cxn ang="0">
                <a:pos x="connsiteX0-1" y="connsiteY0-2"/>
              </a:cxn>
              <a:cxn ang="0">
                <a:pos x="connsiteX1-3" y="connsiteY1-4"/>
              </a:cxn>
              <a:cxn ang="0">
                <a:pos x="connsiteX2-5" y="connsiteY2-6"/>
              </a:cxn>
              <a:cxn ang="0">
                <a:pos x="connsiteX3-7" y="connsiteY3-8"/>
              </a:cxn>
            </a:cxnLst>
            <a:rect l="l" t="t" r="r" b="b"/>
            <a:pathLst>
              <a:path w="999976" h="1071590">
                <a:moveTo>
                  <a:pt x="0" y="1071590"/>
                </a:moveTo>
                <a:lnTo>
                  <a:pt x="621522" y="0"/>
                </a:lnTo>
                <a:lnTo>
                  <a:pt x="999976" y="492856"/>
                </a:lnTo>
                <a:lnTo>
                  <a:pt x="0" y="10715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a:p>
        </p:txBody>
      </p:sp>
      <p:sp>
        <p:nvSpPr>
          <p:cNvPr id="6" name="等腰三角形 31"/>
          <p:cNvSpPr/>
          <p:nvPr/>
        </p:nvSpPr>
        <p:spPr>
          <a:xfrm rot="962341">
            <a:off x="5335191" y="1053703"/>
            <a:ext cx="583406" cy="346472"/>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Lst>
            <a:ahLst/>
            <a:cxnLst>
              <a:cxn ang="0">
                <a:pos x="connsiteX0-1" y="connsiteY0-2"/>
              </a:cxn>
              <a:cxn ang="0">
                <a:pos x="connsiteX1-3" y="connsiteY1-4"/>
              </a:cxn>
              <a:cxn ang="0">
                <a:pos x="connsiteX2-5" y="connsiteY2-6"/>
              </a:cxn>
              <a:cxn ang="0">
                <a:pos x="connsiteX3-7" y="connsiteY3-8"/>
              </a:cxn>
            </a:cxnLst>
            <a:rect l="l" t="t" r="r" b="b"/>
            <a:pathLst>
              <a:path w="1254028" h="706935">
                <a:moveTo>
                  <a:pt x="1" y="706936"/>
                </a:moveTo>
                <a:lnTo>
                  <a:pt x="906240" y="1"/>
                </a:lnTo>
                <a:lnTo>
                  <a:pt x="1254028" y="519679"/>
                </a:lnTo>
                <a:lnTo>
                  <a:pt x="1" y="70693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a:p>
        </p:txBody>
      </p:sp>
      <p:sp>
        <p:nvSpPr>
          <p:cNvPr id="7" name="等腰三角形 31"/>
          <p:cNvSpPr/>
          <p:nvPr/>
        </p:nvSpPr>
        <p:spPr>
          <a:xfrm rot="962341">
            <a:off x="4994673" y="854869"/>
            <a:ext cx="254794" cy="376238"/>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 name="connsiteX0-33" fmla="*/ 1 w 752066"/>
              <a:gd name="connsiteY0-34" fmla="*/ 1016374 h 1016375"/>
              <a:gd name="connsiteX1-35" fmla="*/ 404278 w 752066"/>
              <a:gd name="connsiteY1-36" fmla="*/ -1 h 1016375"/>
              <a:gd name="connsiteX2-37" fmla="*/ 752066 w 752066"/>
              <a:gd name="connsiteY2-38" fmla="*/ 519677 h 1016375"/>
              <a:gd name="connsiteX3-39" fmla="*/ 1 w 752066"/>
              <a:gd name="connsiteY3-40" fmla="*/ 1016374 h 1016375"/>
              <a:gd name="connsiteX0-41" fmla="*/ 56784 w 808849"/>
              <a:gd name="connsiteY0-42" fmla="*/ 1055400 h 1055399"/>
              <a:gd name="connsiteX1-43" fmla="*/ 0 w 808849"/>
              <a:gd name="connsiteY1-44" fmla="*/ 1 h 1055399"/>
              <a:gd name="connsiteX2-45" fmla="*/ 808849 w 808849"/>
              <a:gd name="connsiteY2-46" fmla="*/ 558703 h 1055399"/>
              <a:gd name="connsiteX3-47" fmla="*/ 56784 w 808849"/>
              <a:gd name="connsiteY3-48" fmla="*/ 1055400 h 1055399"/>
              <a:gd name="connsiteX0-49" fmla="*/ 56784 w 400017"/>
              <a:gd name="connsiteY0-50" fmla="*/ 1055398 h 1055399"/>
              <a:gd name="connsiteX1-51" fmla="*/ 0 w 400017"/>
              <a:gd name="connsiteY1-52" fmla="*/ -1 h 1055399"/>
              <a:gd name="connsiteX2-53" fmla="*/ 400017 w 400017"/>
              <a:gd name="connsiteY2-54" fmla="*/ 320903 h 1055399"/>
              <a:gd name="connsiteX3-55" fmla="*/ 56784 w 400017"/>
              <a:gd name="connsiteY3-56" fmla="*/ 1055398 h 1055399"/>
              <a:gd name="connsiteX0-57" fmla="*/ 468575 w 811808"/>
              <a:gd name="connsiteY0-58" fmla="*/ 734495 h 734494"/>
              <a:gd name="connsiteX1-59" fmla="*/ 0 w 811808"/>
              <a:gd name="connsiteY1-60" fmla="*/ 73278 h 734494"/>
              <a:gd name="connsiteX2-61" fmla="*/ 811808 w 811808"/>
              <a:gd name="connsiteY2-62" fmla="*/ 0 h 734494"/>
              <a:gd name="connsiteX3-63" fmla="*/ 468575 w 811808"/>
              <a:gd name="connsiteY3-64" fmla="*/ 734495 h 734494"/>
              <a:gd name="connsiteX0-65" fmla="*/ 468575 w 546206"/>
              <a:gd name="connsiteY0-66" fmla="*/ 768694 h 768694"/>
              <a:gd name="connsiteX1-67" fmla="*/ 0 w 546206"/>
              <a:gd name="connsiteY1-68" fmla="*/ 107477 h 768694"/>
              <a:gd name="connsiteX2-69" fmla="*/ 546206 w 546206"/>
              <a:gd name="connsiteY2-70" fmla="*/ 0 h 768694"/>
              <a:gd name="connsiteX3-71" fmla="*/ 468575 w 546206"/>
              <a:gd name="connsiteY3-72" fmla="*/ 768694 h 768694"/>
            </a:gdLst>
            <a:ahLst/>
            <a:cxnLst>
              <a:cxn ang="0">
                <a:pos x="connsiteX0-1" y="connsiteY0-2"/>
              </a:cxn>
              <a:cxn ang="0">
                <a:pos x="connsiteX1-3" y="connsiteY1-4"/>
              </a:cxn>
              <a:cxn ang="0">
                <a:pos x="connsiteX2-5" y="connsiteY2-6"/>
              </a:cxn>
              <a:cxn ang="0">
                <a:pos x="connsiteX3-7" y="connsiteY3-8"/>
              </a:cxn>
            </a:cxnLst>
            <a:rect l="l" t="t" r="r" b="b"/>
            <a:pathLst>
              <a:path w="546206" h="768694">
                <a:moveTo>
                  <a:pt x="468575" y="768694"/>
                </a:moveTo>
                <a:lnTo>
                  <a:pt x="0" y="107477"/>
                </a:lnTo>
                <a:lnTo>
                  <a:pt x="546206" y="0"/>
                </a:lnTo>
                <a:lnTo>
                  <a:pt x="468575" y="76869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a:p>
        </p:txBody>
      </p:sp>
      <p:grpSp>
        <p:nvGrpSpPr>
          <p:cNvPr id="4102" name="组合 79"/>
          <p:cNvGrpSpPr/>
          <p:nvPr/>
        </p:nvGrpSpPr>
        <p:grpSpPr bwMode="auto">
          <a:xfrm>
            <a:off x="2337198" y="1535907"/>
            <a:ext cx="872728" cy="873919"/>
            <a:chOff x="6379729" y="2488774"/>
            <a:chExt cx="2513016" cy="2513016"/>
          </a:xfrm>
        </p:grpSpPr>
        <p:sp>
          <p:nvSpPr>
            <p:cNvPr id="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10"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grpSp>
        <p:nvGrpSpPr>
          <p:cNvPr id="4103" name="组合 79"/>
          <p:cNvGrpSpPr/>
          <p:nvPr/>
        </p:nvGrpSpPr>
        <p:grpSpPr bwMode="auto">
          <a:xfrm>
            <a:off x="2337198" y="2975372"/>
            <a:ext cx="872728" cy="875109"/>
            <a:chOff x="6379729" y="2488774"/>
            <a:chExt cx="2513016" cy="2513016"/>
          </a:xfrm>
        </p:grpSpPr>
        <p:sp>
          <p:nvSpPr>
            <p:cNvPr id="12" name="任意多边形 82"/>
            <p:cNvSpPr/>
            <p:nvPr/>
          </p:nvSpPr>
          <p:spPr>
            <a:xfrm rot="3738964">
              <a:off x="6379730" y="2488773"/>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13"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smtClean="0">
                <a:solidFill>
                  <a:srgbClr val="FFFFFF"/>
                </a:solidFill>
              </a:endParaRPr>
            </a:p>
          </p:txBody>
        </p:sp>
      </p:grpSp>
      <p:grpSp>
        <p:nvGrpSpPr>
          <p:cNvPr id="4104" name="组合 79"/>
          <p:cNvGrpSpPr/>
          <p:nvPr/>
        </p:nvGrpSpPr>
        <p:grpSpPr bwMode="auto">
          <a:xfrm>
            <a:off x="5934075" y="1535907"/>
            <a:ext cx="872729" cy="873919"/>
            <a:chOff x="6379729" y="2488774"/>
            <a:chExt cx="2513016" cy="2513016"/>
          </a:xfrm>
        </p:grpSpPr>
        <p:sp>
          <p:nvSpPr>
            <p:cNvPr id="15"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16"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smtClean="0">
                <a:solidFill>
                  <a:srgbClr val="FFFFFF"/>
                </a:solidFill>
              </a:endParaRPr>
            </a:p>
          </p:txBody>
        </p:sp>
      </p:grpSp>
      <p:grpSp>
        <p:nvGrpSpPr>
          <p:cNvPr id="4105" name="组合 79"/>
          <p:cNvGrpSpPr/>
          <p:nvPr/>
        </p:nvGrpSpPr>
        <p:grpSpPr bwMode="auto">
          <a:xfrm>
            <a:off x="5934075" y="2975372"/>
            <a:ext cx="872729" cy="875109"/>
            <a:chOff x="6379729" y="2488774"/>
            <a:chExt cx="2513016" cy="2513016"/>
          </a:xfrm>
        </p:grpSpPr>
        <p:sp>
          <p:nvSpPr>
            <p:cNvPr id="1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19"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smtClean="0">
                <a:solidFill>
                  <a:srgbClr val="FFFFFF"/>
                </a:solidFill>
              </a:endParaRPr>
            </a:p>
          </p:txBody>
        </p:sp>
      </p:grpSp>
      <p:sp>
        <p:nvSpPr>
          <p:cNvPr id="4106" name="文本框 20"/>
          <p:cNvSpPr txBox="1">
            <a:spLocks noChangeArrowheads="1"/>
          </p:cNvSpPr>
          <p:nvPr/>
        </p:nvSpPr>
        <p:spPr bwMode="auto">
          <a:xfrm>
            <a:off x="3454004" y="2338388"/>
            <a:ext cx="2235994" cy="4845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CONTENTS</a:t>
            </a:r>
            <a:endParaRPr lang="zh-CN" altLang="en-US" sz="2700" b="1">
              <a:solidFill>
                <a:schemeClr val="accent1"/>
              </a:solidFill>
            </a:endParaRPr>
          </a:p>
        </p:txBody>
      </p:sp>
      <p:sp>
        <p:nvSpPr>
          <p:cNvPr id="4107" name="文本框 21"/>
          <p:cNvSpPr txBox="1">
            <a:spLocks noChangeArrowheads="1"/>
          </p:cNvSpPr>
          <p:nvPr/>
        </p:nvSpPr>
        <p:spPr bwMode="auto">
          <a:xfrm>
            <a:off x="2325292" y="1744266"/>
            <a:ext cx="906065" cy="48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1</a:t>
            </a:r>
            <a:endParaRPr lang="zh-CN" altLang="en-US" sz="2700" b="1">
              <a:solidFill>
                <a:schemeClr val="accent1"/>
              </a:solidFill>
            </a:endParaRPr>
          </a:p>
        </p:txBody>
      </p:sp>
      <p:sp>
        <p:nvSpPr>
          <p:cNvPr id="4108" name="文本框 22"/>
          <p:cNvSpPr txBox="1">
            <a:spLocks noChangeArrowheads="1"/>
          </p:cNvSpPr>
          <p:nvPr/>
        </p:nvSpPr>
        <p:spPr bwMode="auto">
          <a:xfrm>
            <a:off x="2325292" y="3207544"/>
            <a:ext cx="906065" cy="4845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zh-CN" altLang="en-US" sz="2700" b="1">
              <a:solidFill>
                <a:schemeClr val="accent1"/>
              </a:solidFill>
            </a:endParaRPr>
          </a:p>
        </p:txBody>
      </p:sp>
      <p:sp>
        <p:nvSpPr>
          <p:cNvPr id="4109" name="文本框 23"/>
          <p:cNvSpPr txBox="1">
            <a:spLocks noChangeArrowheads="1"/>
          </p:cNvSpPr>
          <p:nvPr/>
        </p:nvSpPr>
        <p:spPr bwMode="auto">
          <a:xfrm>
            <a:off x="5945981" y="1744266"/>
            <a:ext cx="906066" cy="48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zh-CN" altLang="en-US" sz="2700" b="1">
              <a:solidFill>
                <a:schemeClr val="accent1"/>
              </a:solidFill>
            </a:endParaRPr>
          </a:p>
        </p:txBody>
      </p:sp>
      <p:sp>
        <p:nvSpPr>
          <p:cNvPr id="4110" name="文本框 24"/>
          <p:cNvSpPr txBox="1">
            <a:spLocks noChangeArrowheads="1"/>
          </p:cNvSpPr>
          <p:nvPr/>
        </p:nvSpPr>
        <p:spPr bwMode="auto">
          <a:xfrm>
            <a:off x="5945981" y="3207544"/>
            <a:ext cx="906066" cy="4845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4</a:t>
            </a:r>
            <a:endParaRPr lang="zh-CN" altLang="en-US" sz="2700" b="1">
              <a:solidFill>
                <a:schemeClr val="accent1"/>
              </a:solidFill>
            </a:endParaRPr>
          </a:p>
        </p:txBody>
      </p:sp>
      <p:sp>
        <p:nvSpPr>
          <p:cNvPr id="26" name="TextBox 12">
            <a:hlinkClick r:id="" action="ppaction://hlinkshowjump?jump=nextslide"/>
          </p:cNvPr>
          <p:cNvSpPr txBox="1"/>
          <p:nvPr/>
        </p:nvSpPr>
        <p:spPr>
          <a:xfrm>
            <a:off x="1044655" y="1792526"/>
            <a:ext cx="1280795" cy="437515"/>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400" b="1" dirty="0">
                <a:solidFill>
                  <a:schemeClr val="accent1"/>
                </a:solidFill>
                <a:latin typeface="+mj-lt"/>
                <a:ea typeface="+mn-ea"/>
              </a:rPr>
              <a:t>Lead-in</a:t>
            </a:r>
            <a:endParaRPr lang="en-US" sz="2400" b="1" dirty="0">
              <a:solidFill>
                <a:schemeClr val="accent1"/>
              </a:solidFill>
              <a:latin typeface="+mj-lt"/>
              <a:ea typeface="+mn-ea"/>
            </a:endParaRPr>
          </a:p>
        </p:txBody>
      </p:sp>
      <p:sp>
        <p:nvSpPr>
          <p:cNvPr id="27" name="TextBox 12">
            <a:hlinkClick r:id="rId1" action="ppaction://hlinksldjump"/>
          </p:cNvPr>
          <p:cNvSpPr txBox="1"/>
          <p:nvPr/>
        </p:nvSpPr>
        <p:spPr>
          <a:xfrm>
            <a:off x="646510" y="3194051"/>
            <a:ext cx="1537335" cy="437515"/>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400" b="1" dirty="0">
                <a:solidFill>
                  <a:schemeClr val="accent1"/>
                </a:solidFill>
                <a:latin typeface="+mj-lt"/>
                <a:ea typeface="+mn-ea"/>
              </a:rPr>
              <a:t>Readings</a:t>
            </a:r>
            <a:endParaRPr lang="en-US" sz="2400" b="1" dirty="0">
              <a:solidFill>
                <a:schemeClr val="accent1"/>
              </a:solidFill>
              <a:latin typeface="+mj-lt"/>
              <a:ea typeface="+mn-ea"/>
            </a:endParaRPr>
          </a:p>
        </p:txBody>
      </p:sp>
      <p:sp>
        <p:nvSpPr>
          <p:cNvPr id="28" name="TextBox 12">
            <a:hlinkClick r:id="rId2" action="ppaction://hlinksldjump"/>
          </p:cNvPr>
          <p:cNvSpPr txBox="1"/>
          <p:nvPr/>
        </p:nvSpPr>
        <p:spPr>
          <a:xfrm>
            <a:off x="6826330" y="1901111"/>
            <a:ext cx="956945" cy="437515"/>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400" b="1" dirty="0">
                <a:solidFill>
                  <a:schemeClr val="accent1"/>
                </a:solidFill>
                <a:latin typeface="+mj-lt"/>
                <a:ea typeface="+mn-ea"/>
              </a:rPr>
              <a:t>Tasks</a:t>
            </a:r>
            <a:endParaRPr lang="en-US" sz="2400" b="1" dirty="0">
              <a:solidFill>
                <a:schemeClr val="accent1"/>
              </a:solidFill>
              <a:latin typeface="+mj-lt"/>
              <a:ea typeface="+mn-ea"/>
            </a:endParaRPr>
          </a:p>
        </p:txBody>
      </p:sp>
      <p:sp>
        <p:nvSpPr>
          <p:cNvPr id="29" name="TextBox 12">
            <a:hlinkClick r:id="rId3" action="ppaction://hlinksldjump"/>
          </p:cNvPr>
          <p:cNvSpPr txBox="1"/>
          <p:nvPr/>
        </p:nvSpPr>
        <p:spPr>
          <a:xfrm>
            <a:off x="6959680" y="3150871"/>
            <a:ext cx="1678305" cy="807085"/>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400" b="1" dirty="0">
                <a:solidFill>
                  <a:schemeClr val="accent1"/>
                </a:solidFill>
                <a:latin typeface="+mj-lt"/>
                <a:ea typeface="+mn-ea"/>
              </a:rPr>
              <a:t>More </a:t>
            </a:r>
            <a:endParaRPr lang="en-US" sz="2400" b="1" dirty="0">
              <a:solidFill>
                <a:schemeClr val="accent1"/>
              </a:solidFill>
              <a:latin typeface="+mj-lt"/>
              <a:ea typeface="+mn-ea"/>
            </a:endParaRPr>
          </a:p>
          <a:p>
            <a:pPr eaLnBrk="1" fontAlgn="auto" hangingPunct="1">
              <a:spcBef>
                <a:spcPts val="0"/>
              </a:spcBef>
              <a:spcAft>
                <a:spcPts val="0"/>
              </a:spcAft>
              <a:defRPr/>
            </a:pPr>
            <a:r>
              <a:rPr lang="en-US" sz="2400" b="1" dirty="0">
                <a:solidFill>
                  <a:schemeClr val="accent1"/>
                </a:solidFill>
                <a:latin typeface="+mj-lt"/>
                <a:ea typeface="+mn-ea"/>
              </a:rPr>
              <a:t>Resources</a:t>
            </a:r>
            <a:endParaRPr lang="en-US" sz="2400" b="1" dirty="0">
              <a:solidFill>
                <a:schemeClr val="accent1"/>
              </a:solidFill>
              <a:latin typeface="+mj-lt"/>
              <a:ea typeface="+mn-ea"/>
            </a:endParaRPr>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726440" y="1094105"/>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Five carefully and decide whether the following statements are true (T) or false (F).</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Five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80085" y="1642110"/>
            <a:ext cx="7998460" cy="2999740"/>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         ) 6. The CIS did succeed in eliminating conflicts among its member states.</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 7. The CIS failed to promote integration among its member states due to their lack of </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common interest.</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 8. All the member states reached an agreement on what should take the place of the Soviet</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Union.</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 9. One of the factors that led to the failure of the CIS was that its member states lacked </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enthusiasm for integration when fully engaged in their own development of national political </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and economic systems.</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         ) 10. CIS members have no right to decide whether they sign or not sign agreements</a:t>
            </a:r>
            <a:endParaRPr sz="1400">
              <a:latin typeface="Times New Roman" panose="02020603050405020304" charset="0"/>
              <a:cs typeface="Times New Roman" panose="02020603050405020304" charset="0"/>
            </a:endParaRPr>
          </a:p>
        </p:txBody>
      </p:sp>
      <p:sp>
        <p:nvSpPr>
          <p:cNvPr id="2" name="文本框 1"/>
          <p:cNvSpPr txBox="1"/>
          <p:nvPr/>
        </p:nvSpPr>
        <p:spPr>
          <a:xfrm>
            <a:off x="1327785" y="164211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F</a:t>
            </a:r>
            <a:endParaRPr lang="en-US" altLang="zh-CN" sz="2000" b="1">
              <a:solidFill>
                <a:srgbClr val="C00000"/>
              </a:solidFill>
              <a:latin typeface="Times New Roman" panose="02020603050405020304" charset="0"/>
              <a:cs typeface="Times New Roman" panose="02020603050405020304" charset="0"/>
            </a:endParaRPr>
          </a:p>
        </p:txBody>
      </p:sp>
      <p:sp>
        <p:nvSpPr>
          <p:cNvPr id="16" name="文本框 15"/>
          <p:cNvSpPr txBox="1"/>
          <p:nvPr/>
        </p:nvSpPr>
        <p:spPr>
          <a:xfrm>
            <a:off x="1327785" y="204089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F</a:t>
            </a:r>
            <a:endParaRPr lang="en-US" altLang="zh-CN" sz="2000" b="1">
              <a:solidFill>
                <a:srgbClr val="C00000"/>
              </a:solidFill>
              <a:latin typeface="Times New Roman" panose="02020603050405020304" charset="0"/>
              <a:cs typeface="Times New Roman" panose="02020603050405020304" charset="0"/>
            </a:endParaRPr>
          </a:p>
        </p:txBody>
      </p:sp>
      <p:sp>
        <p:nvSpPr>
          <p:cNvPr id="17" name="文本框 16"/>
          <p:cNvSpPr txBox="1"/>
          <p:nvPr/>
        </p:nvSpPr>
        <p:spPr>
          <a:xfrm>
            <a:off x="1327785" y="259461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F</a:t>
            </a:r>
            <a:endParaRPr lang="en-US" altLang="zh-CN" sz="2000" b="1">
              <a:solidFill>
                <a:srgbClr val="C00000"/>
              </a:solidFill>
              <a:latin typeface="Times New Roman" panose="02020603050405020304" charset="0"/>
              <a:cs typeface="Times New Roman" panose="02020603050405020304" charset="0"/>
            </a:endParaRPr>
          </a:p>
        </p:txBody>
      </p:sp>
      <p:sp>
        <p:nvSpPr>
          <p:cNvPr id="18" name="文本框 17"/>
          <p:cNvSpPr txBox="1"/>
          <p:nvPr/>
        </p:nvSpPr>
        <p:spPr>
          <a:xfrm>
            <a:off x="1327785" y="3220085"/>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T</a:t>
            </a:r>
            <a:endParaRPr lang="en-US" altLang="zh-CN" sz="2000" b="1">
              <a:solidFill>
                <a:srgbClr val="C00000"/>
              </a:solidFill>
              <a:latin typeface="Times New Roman" panose="02020603050405020304" charset="0"/>
              <a:cs typeface="Times New Roman" panose="02020603050405020304" charset="0"/>
            </a:endParaRPr>
          </a:p>
        </p:txBody>
      </p:sp>
      <p:sp>
        <p:nvSpPr>
          <p:cNvPr id="19" name="文本框 18"/>
          <p:cNvSpPr txBox="1"/>
          <p:nvPr/>
        </p:nvSpPr>
        <p:spPr>
          <a:xfrm>
            <a:off x="1327785" y="424307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F</a:t>
            </a:r>
            <a:endParaRPr lang="en-US" altLang="zh-CN" sz="2000" b="1">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blinds(horizontal)">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linds(horizontal)">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blinds(horizontal)">
                                      <p:cBhvr>
                                        <p:cTn id="2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6" grpId="0"/>
      <p:bldP spid="17" grpId="0"/>
      <p:bldP spid="18" grpId="0"/>
      <p:bldP spid="1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863600" y="1148080"/>
            <a:ext cx="7905115" cy="30670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Discuss the following open-ended questions, and share your opinions with your classmates.</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Six</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863600" y="1941830"/>
            <a:ext cx="7172960" cy="1938020"/>
          </a:xfrm>
          <a:prstGeom prst="rect">
            <a:avLst/>
          </a:prstGeom>
          <a:noFill/>
        </p:spPr>
        <p:txBody>
          <a:bodyPr wrap="square" rtlCol="0" anchor="t">
            <a:spAutoFit/>
          </a:bodyPr>
          <a:p>
            <a:pPr indent="457200" algn="just" latinLnBrk="0">
              <a:lnSpc>
                <a:spcPct val="150000"/>
              </a:lnSpc>
            </a:pPr>
            <a:r>
              <a:rPr sz="1600">
                <a:latin typeface="Times New Roman" panose="02020603050405020304" charset="0"/>
                <a:cs typeface="Times New Roman" panose="02020603050405020304" charset="0"/>
              </a:rPr>
              <a:t>Several passages in this unit are written by Russian writers to explore Russian national character. The readers can feel a strong sense of pride pervasive between the lines. It might be true that national pride is derived from national identity. Then what do you think about the Russian national character? How about Chinese national character?</a:t>
            </a:r>
            <a:endParaRPr sz="1600">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362" name="组合 79"/>
          <p:cNvGrpSpPr/>
          <p:nvPr/>
        </p:nvGrpSpPr>
        <p:grpSpPr bwMode="auto">
          <a:xfrm>
            <a:off x="869156" y="2961085"/>
            <a:ext cx="7372350" cy="7386638"/>
            <a:chOff x="6379729" y="2488774"/>
            <a:chExt cx="2513016" cy="2513016"/>
          </a:xfrm>
        </p:grpSpPr>
        <p:sp>
          <p:nvSpPr>
            <p:cNvPr id="3"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smtClean="0">
                <a:solidFill>
                  <a:srgbClr val="FFFFFF"/>
                </a:solidFill>
              </a:endParaRPr>
            </a:p>
          </p:txBody>
        </p:sp>
      </p:grpSp>
      <p:grpSp>
        <p:nvGrpSpPr>
          <p:cNvPr id="15363" name="组合 8"/>
          <p:cNvGrpSpPr/>
          <p:nvPr/>
        </p:nvGrpSpPr>
        <p:grpSpPr bwMode="auto">
          <a:xfrm>
            <a:off x="6026944" y="1250157"/>
            <a:ext cx="2377679" cy="2299097"/>
            <a:chOff x="6659225" y="3452226"/>
            <a:chExt cx="1276528" cy="1233990"/>
          </a:xfrm>
        </p:grpSpPr>
        <p:sp>
          <p:nvSpPr>
            <p:cNvPr id="5" name="等腰三角形 31"/>
            <p:cNvSpPr/>
            <p:nvPr/>
          </p:nvSpPr>
          <p:spPr>
            <a:xfrm>
              <a:off x="6936009" y="3452226"/>
              <a:ext cx="999744" cy="1071673"/>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Lst>
              <a:ahLst/>
              <a:cxnLst>
                <a:cxn ang="0">
                  <a:pos x="connsiteX0-1" y="connsiteY0-2"/>
                </a:cxn>
                <a:cxn ang="0">
                  <a:pos x="connsiteX1-3" y="connsiteY1-4"/>
                </a:cxn>
                <a:cxn ang="0">
                  <a:pos x="connsiteX2-5" y="connsiteY2-6"/>
                </a:cxn>
                <a:cxn ang="0">
                  <a:pos x="connsiteX3-7" y="connsiteY3-8"/>
                </a:cxn>
              </a:cxnLst>
              <a:rect l="l" t="t" r="r" b="b"/>
              <a:pathLst>
                <a:path w="999976" h="1071590">
                  <a:moveTo>
                    <a:pt x="0" y="1071590"/>
                  </a:moveTo>
                  <a:lnTo>
                    <a:pt x="621522" y="0"/>
                  </a:lnTo>
                  <a:lnTo>
                    <a:pt x="999976" y="492856"/>
                  </a:lnTo>
                  <a:lnTo>
                    <a:pt x="0" y="10715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等腰三角形 31"/>
            <p:cNvSpPr/>
            <p:nvPr/>
          </p:nvSpPr>
          <p:spPr>
            <a:xfrm rot="962341">
              <a:off x="7113073" y="4224189"/>
              <a:ext cx="778573" cy="462027"/>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Lst>
              <a:ahLst/>
              <a:cxnLst>
                <a:cxn ang="0">
                  <a:pos x="connsiteX0-1" y="connsiteY0-2"/>
                </a:cxn>
                <a:cxn ang="0">
                  <a:pos x="connsiteX1-3" y="connsiteY1-4"/>
                </a:cxn>
                <a:cxn ang="0">
                  <a:pos x="connsiteX2-5" y="connsiteY2-6"/>
                </a:cxn>
                <a:cxn ang="0">
                  <a:pos x="connsiteX3-7" y="connsiteY3-8"/>
                </a:cxn>
              </a:cxnLst>
              <a:rect l="l" t="t" r="r" b="b"/>
              <a:pathLst>
                <a:path w="1254028" h="706935">
                  <a:moveTo>
                    <a:pt x="1" y="706936"/>
                  </a:moveTo>
                  <a:lnTo>
                    <a:pt x="906240" y="1"/>
                  </a:lnTo>
                  <a:lnTo>
                    <a:pt x="1254028" y="519679"/>
                  </a:lnTo>
                  <a:lnTo>
                    <a:pt x="1" y="70693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等腰三角形 31"/>
            <p:cNvSpPr/>
            <p:nvPr/>
          </p:nvSpPr>
          <p:spPr>
            <a:xfrm rot="962341">
              <a:off x="6659225" y="3958986"/>
              <a:ext cx="339427" cy="502287"/>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 name="connsiteX0-33" fmla="*/ 1 w 752066"/>
                <a:gd name="connsiteY0-34" fmla="*/ 1016374 h 1016375"/>
                <a:gd name="connsiteX1-35" fmla="*/ 404278 w 752066"/>
                <a:gd name="connsiteY1-36" fmla="*/ -1 h 1016375"/>
                <a:gd name="connsiteX2-37" fmla="*/ 752066 w 752066"/>
                <a:gd name="connsiteY2-38" fmla="*/ 519677 h 1016375"/>
                <a:gd name="connsiteX3-39" fmla="*/ 1 w 752066"/>
                <a:gd name="connsiteY3-40" fmla="*/ 1016374 h 1016375"/>
                <a:gd name="connsiteX0-41" fmla="*/ 56784 w 808849"/>
                <a:gd name="connsiteY0-42" fmla="*/ 1055400 h 1055399"/>
                <a:gd name="connsiteX1-43" fmla="*/ 0 w 808849"/>
                <a:gd name="connsiteY1-44" fmla="*/ 1 h 1055399"/>
                <a:gd name="connsiteX2-45" fmla="*/ 808849 w 808849"/>
                <a:gd name="connsiteY2-46" fmla="*/ 558703 h 1055399"/>
                <a:gd name="connsiteX3-47" fmla="*/ 56784 w 808849"/>
                <a:gd name="connsiteY3-48" fmla="*/ 1055400 h 1055399"/>
                <a:gd name="connsiteX0-49" fmla="*/ 56784 w 400017"/>
                <a:gd name="connsiteY0-50" fmla="*/ 1055398 h 1055399"/>
                <a:gd name="connsiteX1-51" fmla="*/ 0 w 400017"/>
                <a:gd name="connsiteY1-52" fmla="*/ -1 h 1055399"/>
                <a:gd name="connsiteX2-53" fmla="*/ 400017 w 400017"/>
                <a:gd name="connsiteY2-54" fmla="*/ 320903 h 1055399"/>
                <a:gd name="connsiteX3-55" fmla="*/ 56784 w 400017"/>
                <a:gd name="connsiteY3-56" fmla="*/ 1055398 h 1055399"/>
                <a:gd name="connsiteX0-57" fmla="*/ 468575 w 811808"/>
                <a:gd name="connsiteY0-58" fmla="*/ 734495 h 734494"/>
                <a:gd name="connsiteX1-59" fmla="*/ 0 w 811808"/>
                <a:gd name="connsiteY1-60" fmla="*/ 73278 h 734494"/>
                <a:gd name="connsiteX2-61" fmla="*/ 811808 w 811808"/>
                <a:gd name="connsiteY2-62" fmla="*/ 0 h 734494"/>
                <a:gd name="connsiteX3-63" fmla="*/ 468575 w 811808"/>
                <a:gd name="connsiteY3-64" fmla="*/ 734495 h 734494"/>
                <a:gd name="connsiteX0-65" fmla="*/ 468575 w 546206"/>
                <a:gd name="connsiteY0-66" fmla="*/ 768694 h 768694"/>
                <a:gd name="connsiteX1-67" fmla="*/ 0 w 546206"/>
                <a:gd name="connsiteY1-68" fmla="*/ 107477 h 768694"/>
                <a:gd name="connsiteX2-69" fmla="*/ 546206 w 546206"/>
                <a:gd name="connsiteY2-70" fmla="*/ 0 h 768694"/>
                <a:gd name="connsiteX3-71" fmla="*/ 468575 w 546206"/>
                <a:gd name="connsiteY3-72" fmla="*/ 768694 h 768694"/>
              </a:gdLst>
              <a:ahLst/>
              <a:cxnLst>
                <a:cxn ang="0">
                  <a:pos x="connsiteX0-1" y="connsiteY0-2"/>
                </a:cxn>
                <a:cxn ang="0">
                  <a:pos x="connsiteX1-3" y="connsiteY1-4"/>
                </a:cxn>
                <a:cxn ang="0">
                  <a:pos x="connsiteX2-5" y="connsiteY2-6"/>
                </a:cxn>
                <a:cxn ang="0">
                  <a:pos x="connsiteX3-7" y="connsiteY3-8"/>
                </a:cxn>
              </a:cxnLst>
              <a:rect l="l" t="t" r="r" b="b"/>
              <a:pathLst>
                <a:path w="546206" h="768694">
                  <a:moveTo>
                    <a:pt x="468575" y="768694"/>
                  </a:moveTo>
                  <a:lnTo>
                    <a:pt x="0" y="107477"/>
                  </a:lnTo>
                  <a:lnTo>
                    <a:pt x="546206" y="0"/>
                  </a:lnTo>
                  <a:lnTo>
                    <a:pt x="468575" y="76869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5364" name="文本框 7"/>
          <p:cNvSpPr txBox="1">
            <a:spLocks noChangeArrowheads="1"/>
          </p:cNvSpPr>
          <p:nvPr/>
        </p:nvSpPr>
        <p:spPr bwMode="auto">
          <a:xfrm>
            <a:off x="3454004" y="3313510"/>
            <a:ext cx="2235994" cy="2365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14900" b="1">
                <a:solidFill>
                  <a:schemeClr val="accent1"/>
                </a:solidFill>
              </a:rPr>
              <a:t>3</a:t>
            </a:r>
            <a:endParaRPr lang="zh-CN" altLang="en-US" sz="14900" b="1">
              <a:solidFill>
                <a:schemeClr val="accent1"/>
              </a:solidFill>
            </a:endParaRPr>
          </a:p>
        </p:txBody>
      </p:sp>
      <p:sp>
        <p:nvSpPr>
          <p:cNvPr id="15365" name="文本框 9"/>
          <p:cNvSpPr txBox="1">
            <a:spLocks noChangeArrowheads="1"/>
          </p:cNvSpPr>
          <p:nvPr/>
        </p:nvSpPr>
        <p:spPr bwMode="auto">
          <a:xfrm>
            <a:off x="3219768" y="1216819"/>
            <a:ext cx="2704465" cy="745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sz="4400" b="1">
                <a:solidFill>
                  <a:schemeClr val="accent1"/>
                </a:solidFill>
              </a:rPr>
              <a:t>Readings</a:t>
            </a:r>
            <a:endParaRPr lang="en-US" sz="4400" b="1">
              <a:solidFill>
                <a:schemeClr val="accent1"/>
              </a:solidFill>
            </a:endParaRPr>
          </a:p>
        </p:txBody>
      </p:sp>
    </p:spTree>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2917825" y="1391285"/>
            <a:ext cx="5758815" cy="332295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A. A lot has been said and written about the </a:t>
            </a:r>
            <a:r>
              <a:rPr sz="1400" b="1">
                <a:solidFill>
                  <a:srgbClr val="C00000"/>
                </a:solidFill>
                <a:latin typeface="Times New Roman" panose="02020603050405020304" charset="0"/>
                <a:cs typeface="Times New Roman" panose="02020603050405020304" charset="0"/>
              </a:rPr>
              <a:t>inscrutable </a:t>
            </a:r>
            <a:r>
              <a:rPr sz="1400">
                <a:latin typeface="Times New Roman" panose="02020603050405020304" charset="0"/>
                <a:cs typeface="Times New Roman" panose="02020603050405020304" charset="0"/>
              </a:rPr>
              <a:t>“Russian soul” — yet, it still keeps its mystery. No wonder. Here are some of our thoughts about the common traits of the people </a:t>
            </a:r>
            <a:r>
              <a:rPr sz="1400" b="1">
                <a:solidFill>
                  <a:srgbClr val="C00000"/>
                </a:solidFill>
                <a:latin typeface="Times New Roman" panose="02020603050405020304" charset="0"/>
                <a:cs typeface="Times New Roman" panose="02020603050405020304" charset="0"/>
              </a:rPr>
              <a:t>inhabiting</a:t>
            </a:r>
            <a:r>
              <a:rPr sz="1400">
                <a:latin typeface="Times New Roman" panose="02020603050405020304" charset="0"/>
                <a:cs typeface="Times New Roman" panose="02020603050405020304" charset="0"/>
              </a:rPr>
              <a:t> this multiform and </a:t>
            </a:r>
            <a:r>
              <a:rPr sz="1400" b="1">
                <a:solidFill>
                  <a:srgbClr val="C00000"/>
                </a:solidFill>
                <a:latin typeface="Times New Roman" panose="02020603050405020304" charset="0"/>
                <a:cs typeface="Times New Roman" panose="02020603050405020304" charset="0"/>
              </a:rPr>
              <a:t>contradictive</a:t>
            </a:r>
            <a:r>
              <a:rPr sz="1400">
                <a:latin typeface="Times New Roman" panose="02020603050405020304" charset="0"/>
                <a:cs typeface="Times New Roman" panose="02020603050405020304" charset="0"/>
              </a:rPr>
              <a:t> country. Certainly, the picture is only approximate, as those traits vary greatly depending on an age group, region, education, profession, belief, etc. Yet, we hope it will help you understand the Russians better. </a:t>
            </a:r>
            <a:endParaRPr sz="1400">
              <a:latin typeface="Times New Roman" panose="02020603050405020304" charset="0"/>
              <a:cs typeface="Times New Roman" panose="02020603050405020304" charset="0"/>
            </a:endParaRPr>
          </a:p>
          <a:p>
            <a:pPr indent="0" algn="just" latinLnBrk="0">
              <a:lnSpc>
                <a:spcPct val="150000"/>
              </a:lnSpc>
            </a:pPr>
            <a:r>
              <a:rPr sz="1400" b="1">
                <a:latin typeface="Times New Roman" panose="02020603050405020304" charset="0"/>
                <a:cs typeface="Times New Roman" panose="02020603050405020304" charset="0"/>
              </a:rPr>
              <a:t>Big nature</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B. This will be the first thing to hear from a Russian if asked about the Russian national character. The phrase has become a commonplace, while its meaning is not so easy to define.</a:t>
            </a:r>
            <a:endParaRPr sz="1400">
              <a:latin typeface="Times New Roman" panose="02020603050405020304" charset="0"/>
              <a:cs typeface="Times New Roman" panose="02020603050405020304" charset="0"/>
            </a:endParaRPr>
          </a:p>
        </p:txBody>
      </p:sp>
      <p:sp>
        <p:nvSpPr>
          <p:cNvPr id="2" name="文本框 1"/>
          <p:cNvSpPr txBox="1"/>
          <p:nvPr/>
        </p:nvSpPr>
        <p:spPr>
          <a:xfrm>
            <a:off x="3958590" y="946150"/>
            <a:ext cx="3677920" cy="337185"/>
          </a:xfrm>
          <a:prstGeom prst="rect">
            <a:avLst/>
          </a:prstGeom>
          <a:noFill/>
        </p:spPr>
        <p:txBody>
          <a:bodyPr wrap="square" rtlCol="0" anchor="t">
            <a:spAutoFit/>
          </a:bodyPr>
          <a:p>
            <a:pPr algn="ctr"/>
            <a:r>
              <a:rPr lang="zh-CN" altLang="en-US" sz="1600" b="1">
                <a:latin typeface="Times New Roman" panose="02020603050405020304" charset="0"/>
                <a:cs typeface="Times New Roman" panose="02020603050405020304" charset="0"/>
              </a:rPr>
              <a:t>Russian National Character</a:t>
            </a:r>
            <a:endParaRPr lang="zh-CN" altLang="en-US" sz="1600" b="1">
              <a:latin typeface="Times New Roman" panose="02020603050405020304" charset="0"/>
              <a:cs typeface="Times New Roman" panose="02020603050405020304" charset="0"/>
            </a:endParaRPr>
          </a:p>
        </p:txBody>
      </p:sp>
      <p:pic>
        <p:nvPicPr>
          <p:cNvPr id="5" name="图片 4"/>
          <p:cNvPicPr>
            <a:picLocks noChangeAspect="1"/>
          </p:cNvPicPr>
          <p:nvPr/>
        </p:nvPicPr>
        <p:blipFill>
          <a:blip r:embed="rId1"/>
          <a:stretch>
            <a:fillRect/>
          </a:stretch>
        </p:blipFill>
        <p:spPr>
          <a:xfrm>
            <a:off x="212725" y="1513205"/>
            <a:ext cx="2569210" cy="2117725"/>
          </a:xfrm>
          <a:prstGeom prst="rect">
            <a:avLst/>
          </a:prstGeom>
        </p:spPr>
      </p:pic>
      <p:sp>
        <p:nvSpPr>
          <p:cNvPr id="11" name="文本框 10"/>
          <p:cNvSpPr txBox="1"/>
          <p:nvPr/>
        </p:nvSpPr>
        <p:spPr>
          <a:xfrm>
            <a:off x="212725" y="4069080"/>
            <a:ext cx="3027680" cy="645160"/>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inscrutable </a:t>
            </a:r>
            <a:r>
              <a:rPr lang="zh-CN" altLang="en-US" sz="1200" b="1" i="1">
                <a:solidFill>
                  <a:schemeClr val="accent1"/>
                </a:solidFill>
                <a:latin typeface="Times New Roman" panose="02020603050405020304" charset="0"/>
                <a:cs typeface="Times New Roman" panose="02020603050405020304" charset="0"/>
              </a:rPr>
              <a:t>adj</a:t>
            </a:r>
            <a:r>
              <a:rPr lang="zh-CN" altLang="en-US" sz="1200" b="1">
                <a:solidFill>
                  <a:schemeClr val="accent1"/>
                </a:solidFill>
                <a:latin typeface="Times New Roman" panose="02020603050405020304" charset="0"/>
                <a:cs typeface="Times New Roman" panose="02020603050405020304" charset="0"/>
              </a:rPr>
              <a:t>. 神秘的</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inhabit</a:t>
            </a:r>
            <a:r>
              <a:rPr lang="zh-CN" altLang="en-US" sz="1200" b="1" i="1">
                <a:solidFill>
                  <a:schemeClr val="accent1"/>
                </a:solidFill>
                <a:latin typeface="Times New Roman" panose="02020603050405020304" charset="0"/>
                <a:cs typeface="Times New Roman" panose="02020603050405020304" charset="0"/>
              </a:rPr>
              <a:t> v</a:t>
            </a:r>
            <a:r>
              <a:rPr lang="zh-CN" altLang="en-US" sz="1200" b="1">
                <a:solidFill>
                  <a:schemeClr val="accent1"/>
                </a:solidFill>
                <a:latin typeface="Times New Roman" panose="02020603050405020304" charset="0"/>
                <a:cs typeface="Times New Roman" panose="02020603050405020304" charset="0"/>
              </a:rPr>
              <a:t>. 栖息，居住</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contradictive </a:t>
            </a:r>
            <a:r>
              <a:rPr lang="zh-CN" altLang="en-US" sz="1200" b="1" i="1">
                <a:solidFill>
                  <a:schemeClr val="accent1"/>
                </a:solidFill>
                <a:latin typeface="Times New Roman" panose="02020603050405020304" charset="0"/>
                <a:cs typeface="Times New Roman" panose="02020603050405020304" charset="0"/>
              </a:rPr>
              <a:t>adj.</a:t>
            </a:r>
            <a:r>
              <a:rPr lang="zh-CN" altLang="en-US" sz="1200" b="1">
                <a:solidFill>
                  <a:schemeClr val="accent1"/>
                </a:solidFill>
                <a:latin typeface="Times New Roman" panose="02020603050405020304" charset="0"/>
                <a:cs typeface="Times New Roman" panose="02020603050405020304" charset="0"/>
              </a:rPr>
              <a:t> 相冲突的，矛盾的</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290830" y="402971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726440" y="1233170"/>
            <a:ext cx="7485380" cy="267652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C. “Russian people are altogether spacious people, just like their land, and extremely inclined to the fantastic and disorderly”, a Dostoyevsky’s character says in </a:t>
            </a:r>
            <a:r>
              <a:rPr sz="1400" i="1">
                <a:latin typeface="Times New Roman" panose="02020603050405020304" charset="0"/>
                <a:cs typeface="Times New Roman" panose="02020603050405020304" charset="0"/>
              </a:rPr>
              <a:t>Crime and Punishment.</a:t>
            </a:r>
            <a:endParaRPr sz="1400" i="1">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D. Just picture the vast expanses of this country stretching over the continent and uniting Europe and Asia, with a great variety of landscapes, nations and cultures… and you will perceive its </a:t>
            </a:r>
            <a:r>
              <a:rPr sz="1400" b="1">
                <a:solidFill>
                  <a:srgbClr val="C00000"/>
                </a:solidFill>
                <a:latin typeface="Times New Roman" panose="02020603050405020304" charset="0"/>
                <a:cs typeface="Times New Roman" panose="02020603050405020304" charset="0"/>
              </a:rPr>
              <a:t>infinity reverberating</a:t>
            </a:r>
            <a:r>
              <a:rPr sz="1400">
                <a:latin typeface="Times New Roman" panose="02020603050405020304" charset="0"/>
                <a:cs typeface="Times New Roman" panose="02020603050405020304" charset="0"/>
              </a:rPr>
              <a:t> in the unconscious collective mind of its people. One life would not be enough to visit all the places of this land; its spaces are hard to take control over and its riches seem impossible to waste. Hence, the Russian generosity and </a:t>
            </a:r>
            <a:r>
              <a:rPr sz="1400" b="1">
                <a:solidFill>
                  <a:srgbClr val="C00000"/>
                </a:solidFill>
                <a:latin typeface="Times New Roman" panose="02020603050405020304" charset="0"/>
                <a:cs typeface="Times New Roman" panose="02020603050405020304" charset="0"/>
              </a:rPr>
              <a:t>spontaneity</a:t>
            </a:r>
            <a:r>
              <a:rPr sz="1400">
                <a:latin typeface="Times New Roman" panose="02020603050405020304" charset="0"/>
                <a:cs typeface="Times New Roman" panose="02020603050405020304" charset="0"/>
              </a:rPr>
              <a:t>, our weakness for extremes and longing for the unknown, as well as our </a:t>
            </a:r>
            <a:r>
              <a:rPr sz="1400" b="1">
                <a:solidFill>
                  <a:srgbClr val="C00000"/>
                </a:solidFill>
                <a:latin typeface="Times New Roman" panose="02020603050405020304" charset="0"/>
                <a:cs typeface="Times New Roman" panose="02020603050405020304" charset="0"/>
              </a:rPr>
              <a:t>unpredictability</a:t>
            </a:r>
            <a:r>
              <a:rPr sz="1400">
                <a:latin typeface="Times New Roman" panose="02020603050405020304" charset="0"/>
                <a:cs typeface="Times New Roman" panose="02020603050405020304" charset="0"/>
              </a:rPr>
              <a:t> and lack of order and certainty.</a:t>
            </a:r>
            <a:endParaRPr sz="1400">
              <a:latin typeface="Times New Roman" panose="02020603050405020304" charset="0"/>
              <a:cs typeface="Times New Roman" panose="02020603050405020304" charset="0"/>
            </a:endParaRPr>
          </a:p>
        </p:txBody>
      </p:sp>
      <p:sp>
        <p:nvSpPr>
          <p:cNvPr id="11" name="文本框 10"/>
          <p:cNvSpPr txBox="1"/>
          <p:nvPr/>
        </p:nvSpPr>
        <p:spPr>
          <a:xfrm>
            <a:off x="789940" y="4164330"/>
            <a:ext cx="3027680" cy="82994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infinity </a:t>
            </a:r>
            <a:r>
              <a:rPr lang="zh-CN" altLang="en-US" sz="1200" b="1" i="1">
                <a:solidFill>
                  <a:schemeClr val="accent1"/>
                </a:solidFill>
                <a:latin typeface="Times New Roman" panose="02020603050405020304" charset="0"/>
                <a:cs typeface="Times New Roman" panose="02020603050405020304" charset="0"/>
              </a:rPr>
              <a:t>n. </a:t>
            </a:r>
            <a:r>
              <a:rPr lang="zh-CN" altLang="en-US" sz="1200" b="1">
                <a:solidFill>
                  <a:schemeClr val="accent1"/>
                </a:solidFill>
                <a:latin typeface="Times New Roman" panose="02020603050405020304" charset="0"/>
                <a:cs typeface="Times New Roman" panose="02020603050405020304" charset="0"/>
              </a:rPr>
              <a:t>无限</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reverberate </a:t>
            </a:r>
            <a:r>
              <a:rPr lang="zh-CN" altLang="en-US" sz="1200" b="1" i="1">
                <a:solidFill>
                  <a:schemeClr val="accent1"/>
                </a:solidFill>
                <a:latin typeface="Times New Roman" panose="02020603050405020304" charset="0"/>
                <a:cs typeface="Times New Roman" panose="02020603050405020304" charset="0"/>
              </a:rPr>
              <a:t>v.</a:t>
            </a:r>
            <a:r>
              <a:rPr lang="zh-CN" altLang="en-US" sz="1200" b="1">
                <a:solidFill>
                  <a:schemeClr val="accent1"/>
                </a:solidFill>
                <a:latin typeface="Times New Roman" panose="02020603050405020304" charset="0"/>
                <a:cs typeface="Times New Roman" panose="02020603050405020304" charset="0"/>
              </a:rPr>
              <a:t> 回响；反响</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spontaneity</a:t>
            </a:r>
            <a:r>
              <a:rPr lang="zh-CN" altLang="en-US" sz="1200" b="1" i="1">
                <a:solidFill>
                  <a:schemeClr val="accent1"/>
                </a:solidFill>
                <a:latin typeface="Times New Roman" panose="02020603050405020304" charset="0"/>
                <a:cs typeface="Times New Roman" panose="02020603050405020304" charset="0"/>
              </a:rPr>
              <a:t> n.</a:t>
            </a:r>
            <a:r>
              <a:rPr lang="zh-CN" altLang="en-US" sz="1200" b="1">
                <a:solidFill>
                  <a:schemeClr val="accent1"/>
                </a:solidFill>
                <a:latin typeface="Times New Roman" panose="02020603050405020304" charset="0"/>
                <a:cs typeface="Times New Roman" panose="02020603050405020304" charset="0"/>
              </a:rPr>
              <a:t> 自发性</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unpredictability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不可预测性</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89940" y="416433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726440" y="1083945"/>
            <a:ext cx="7485380" cy="3322955"/>
          </a:xfrm>
          <a:prstGeom prst="rect">
            <a:avLst/>
          </a:prstGeom>
          <a:noFill/>
        </p:spPr>
        <p:txBody>
          <a:bodyPr wrap="square" rtlCol="0" anchor="t">
            <a:spAutoFit/>
          </a:bodyPr>
          <a:p>
            <a:pPr indent="0" algn="just" latinLnBrk="0">
              <a:lnSpc>
                <a:spcPct val="150000"/>
              </a:lnSpc>
            </a:pPr>
            <a:r>
              <a:rPr sz="1400" b="1">
                <a:latin typeface="Times New Roman" panose="02020603050405020304" charset="0"/>
                <a:cs typeface="Times New Roman" panose="02020603050405020304" charset="0"/>
              </a:rPr>
              <a:t>Go there no one knows where and bring nobody knows what</a:t>
            </a:r>
            <a:endParaRPr sz="1400" b="1">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E. “Go there no one knows where and bring nobody knows what” — that is the task given to the main hero in many Russian tales. The mission sounds absurd; yet, the hero gets a magic object (a </a:t>
            </a:r>
            <a:r>
              <a:rPr sz="1400" b="1">
                <a:solidFill>
                  <a:srgbClr val="C00000"/>
                </a:solidFill>
                <a:latin typeface="Times New Roman" panose="02020603050405020304" charset="0"/>
                <a:cs typeface="Times New Roman" panose="02020603050405020304" charset="0"/>
              </a:rPr>
              <a:t>clew</a:t>
            </a:r>
            <a:r>
              <a:rPr sz="1400">
                <a:latin typeface="Times New Roman" panose="02020603050405020304" charset="0"/>
                <a:cs typeface="Times New Roman" panose="02020603050405020304" charset="0"/>
              </a:rPr>
              <a:t> of threads or an apple) rolling before him and showing the right path to follow. Similarly, a Russian person is guided by intuition (one’s inner voice or the Lord’s will, whatever) rather than by mere reason.</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F. Not that logic is </a:t>
            </a:r>
            <a:r>
              <a:rPr sz="1400" b="1">
                <a:solidFill>
                  <a:srgbClr val="C00000"/>
                </a:solidFill>
                <a:latin typeface="Times New Roman" panose="02020603050405020304" charset="0"/>
                <a:cs typeface="Times New Roman" panose="02020603050405020304" charset="0"/>
              </a:rPr>
              <a:t>null and void </a:t>
            </a:r>
            <a:r>
              <a:rPr sz="1400">
                <a:latin typeface="Times New Roman" panose="02020603050405020304" charset="0"/>
                <a:cs typeface="Times New Roman" panose="02020603050405020304" charset="0"/>
              </a:rPr>
              <a:t>here, far from it. Yet when planning something in this country, keep free space left for alternative ways and be prepared that with the Russians some plans might change and events take quite another turn all of a sudden; do not get upset beforehand, anyway — it may happen that some additional opportunities will come your way. </a:t>
            </a:r>
            <a:endParaRPr sz="1400">
              <a:latin typeface="Times New Roman" panose="02020603050405020304" charset="0"/>
              <a:cs typeface="Times New Roman" panose="02020603050405020304" charset="0"/>
            </a:endParaRPr>
          </a:p>
        </p:txBody>
      </p:sp>
      <p:sp>
        <p:nvSpPr>
          <p:cNvPr id="11" name="文本框 10"/>
          <p:cNvSpPr txBox="1"/>
          <p:nvPr/>
        </p:nvSpPr>
        <p:spPr>
          <a:xfrm>
            <a:off x="789940" y="4580890"/>
            <a:ext cx="3027680" cy="46037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clew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线团</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null and void 无效的</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89940" y="458089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726440" y="1083945"/>
            <a:ext cx="7485380" cy="3322955"/>
          </a:xfrm>
          <a:prstGeom prst="rect">
            <a:avLst/>
          </a:prstGeom>
          <a:noFill/>
        </p:spPr>
        <p:txBody>
          <a:bodyPr wrap="square" rtlCol="0" anchor="t">
            <a:spAutoFit/>
          </a:bodyPr>
          <a:p>
            <a:pPr indent="0" algn="just" latinLnBrk="0">
              <a:lnSpc>
                <a:spcPct val="150000"/>
              </a:lnSpc>
            </a:pPr>
            <a:r>
              <a:rPr sz="1400" b="1">
                <a:latin typeface="Times New Roman" panose="02020603050405020304" charset="0"/>
                <a:cs typeface="Times New Roman" panose="02020603050405020304" charset="0"/>
              </a:rPr>
              <a:t>Revolutionists or </a:t>
            </a:r>
            <a:r>
              <a:rPr sz="1400" b="1">
                <a:solidFill>
                  <a:srgbClr val="C00000"/>
                </a:solidFill>
                <a:latin typeface="Times New Roman" panose="02020603050405020304" charset="0"/>
                <a:cs typeface="Times New Roman" panose="02020603050405020304" charset="0"/>
              </a:rPr>
              <a:t>conformists</a:t>
            </a:r>
            <a:r>
              <a:rPr sz="1400" b="1">
                <a:latin typeface="Times New Roman" panose="02020603050405020304" charset="0"/>
                <a:cs typeface="Times New Roman" panose="02020603050405020304" charset="0"/>
              </a:rPr>
              <a:t>?</a:t>
            </a:r>
            <a:endParaRPr sz="1400" b="1">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G. Russian patience seems endless. People have revealed their abilities to endure any </a:t>
            </a:r>
            <a:r>
              <a:rPr sz="1400" b="1">
                <a:solidFill>
                  <a:srgbClr val="C00000"/>
                </a:solidFill>
                <a:latin typeface="Times New Roman" panose="02020603050405020304" charset="0"/>
                <a:cs typeface="Times New Roman" panose="02020603050405020304" charset="0"/>
              </a:rPr>
              <a:t>privation</a:t>
            </a:r>
            <a:r>
              <a:rPr sz="1400">
                <a:latin typeface="Times New Roman" panose="02020603050405020304" charset="0"/>
                <a:cs typeface="Times New Roman" panose="02020603050405020304" charset="0"/>
              </a:rPr>
              <a:t> and severity. They have an almost superhuman </a:t>
            </a:r>
            <a:r>
              <a:rPr sz="1400" b="1">
                <a:solidFill>
                  <a:srgbClr val="C00000"/>
                </a:solidFill>
                <a:latin typeface="Times New Roman" panose="02020603050405020304" charset="0"/>
                <a:cs typeface="Times New Roman" panose="02020603050405020304" charset="0"/>
              </a:rPr>
              <a:t>ingeniousness</a:t>
            </a:r>
            <a:r>
              <a:rPr sz="1400">
                <a:latin typeface="Times New Roman" panose="02020603050405020304" charset="0"/>
                <a:cs typeface="Times New Roman" panose="02020603050405020304" charset="0"/>
              </a:rPr>
              <a:t> in surviving inhuman living conditions. Moreover, one can suspect a sort of liking to bearing this cross, a certain pride for it. The spiritual experience of the Russian people not in the least proceeding from its sufferings, has given the world invaluable works of art and literature.</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H. The habit for hardships and peaceful nature make the Russians conformists: we dislike open conflicts and prefer compromising. “A </a:t>
            </a:r>
            <a:r>
              <a:rPr sz="1400" b="1">
                <a:solidFill>
                  <a:srgbClr val="C00000"/>
                </a:solidFill>
                <a:latin typeface="Times New Roman" panose="02020603050405020304" charset="0"/>
                <a:cs typeface="Times New Roman" panose="02020603050405020304" charset="0"/>
              </a:rPr>
              <a:t>lean</a:t>
            </a:r>
            <a:r>
              <a:rPr sz="1400">
                <a:latin typeface="Times New Roman" panose="02020603050405020304" charset="0"/>
                <a:cs typeface="Times New Roman" panose="02020603050405020304" charset="0"/>
              </a:rPr>
              <a:t> compromise is better than a fat lawsuit”, that’s quite true for us. We can long put up with pressure and injustice (though at heart we might rebel) — but once we explode with all our long suppressed offences — there is no stop to it, watch out!</a:t>
            </a:r>
            <a:endParaRPr sz="1400">
              <a:latin typeface="Times New Roman" panose="02020603050405020304" charset="0"/>
              <a:cs typeface="Times New Roman" panose="02020603050405020304" charset="0"/>
            </a:endParaRPr>
          </a:p>
        </p:txBody>
      </p:sp>
      <p:sp>
        <p:nvSpPr>
          <p:cNvPr id="11" name="文本框 10"/>
          <p:cNvSpPr txBox="1"/>
          <p:nvPr/>
        </p:nvSpPr>
        <p:spPr>
          <a:xfrm>
            <a:off x="789940" y="4580890"/>
            <a:ext cx="3027680" cy="645160"/>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conformist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遵奉传统或法律的人</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privation </a:t>
            </a:r>
            <a:r>
              <a:rPr lang="zh-CN" altLang="en-US" sz="1200" b="1" i="1">
                <a:solidFill>
                  <a:schemeClr val="accent1"/>
                </a:solidFill>
                <a:latin typeface="Times New Roman" panose="02020603050405020304" charset="0"/>
                <a:cs typeface="Times New Roman" panose="02020603050405020304" charset="0"/>
              </a:rPr>
              <a:t>n. </a:t>
            </a:r>
            <a:r>
              <a:rPr lang="zh-CN" altLang="en-US" sz="1200" b="1">
                <a:solidFill>
                  <a:schemeClr val="accent1"/>
                </a:solidFill>
                <a:latin typeface="Times New Roman" panose="02020603050405020304" charset="0"/>
                <a:cs typeface="Times New Roman" panose="02020603050405020304" charset="0"/>
              </a:rPr>
              <a:t>贫困，物资匮乏</a:t>
            </a:r>
            <a:endParaRPr lang="zh-CN" altLang="en-US" sz="1200" b="1">
              <a:solidFill>
                <a:schemeClr val="accent1"/>
              </a:solidFill>
              <a:latin typeface="Times New Roman" panose="02020603050405020304" charset="0"/>
              <a:cs typeface="Times New Roman" panose="02020603050405020304" charset="0"/>
            </a:endParaRPr>
          </a:p>
          <a:p>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89940" y="458089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492500" y="4580890"/>
            <a:ext cx="2540000" cy="46037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sym typeface="+mn-ea"/>
              </a:rPr>
              <a:t>ingeniousness </a:t>
            </a:r>
            <a:r>
              <a:rPr lang="zh-CN" altLang="en-US" sz="1200" b="1" i="1">
                <a:solidFill>
                  <a:schemeClr val="accent1"/>
                </a:solidFill>
                <a:latin typeface="Times New Roman" panose="02020603050405020304" charset="0"/>
                <a:cs typeface="Times New Roman" panose="02020603050405020304" charset="0"/>
                <a:sym typeface="+mn-ea"/>
              </a:rPr>
              <a:t>n.</a:t>
            </a:r>
            <a:r>
              <a:rPr lang="zh-CN" altLang="en-US" sz="1200" b="1">
                <a:solidFill>
                  <a:schemeClr val="accent1"/>
                </a:solidFill>
                <a:latin typeface="Times New Roman" panose="02020603050405020304" charset="0"/>
                <a:cs typeface="Times New Roman" panose="02020603050405020304" charset="0"/>
                <a:sym typeface="+mn-ea"/>
              </a:rPr>
              <a:t> 创造性</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sym typeface="+mn-ea"/>
              </a:rPr>
              <a:t>lean </a:t>
            </a:r>
            <a:r>
              <a:rPr lang="zh-CN" altLang="en-US" sz="1200" b="1" i="1">
                <a:solidFill>
                  <a:schemeClr val="accent1"/>
                </a:solidFill>
                <a:latin typeface="Times New Roman" panose="02020603050405020304" charset="0"/>
                <a:cs typeface="Times New Roman" panose="02020603050405020304" charset="0"/>
                <a:sym typeface="+mn-ea"/>
              </a:rPr>
              <a:t>adj.</a:t>
            </a:r>
            <a:r>
              <a:rPr lang="zh-CN" altLang="en-US" sz="1200" b="1">
                <a:solidFill>
                  <a:schemeClr val="accent1"/>
                </a:solidFill>
                <a:latin typeface="Times New Roman" panose="02020603050405020304" charset="0"/>
                <a:cs typeface="Times New Roman" panose="02020603050405020304" charset="0"/>
                <a:sym typeface="+mn-ea"/>
              </a:rPr>
              <a:t> 贫乏的</a:t>
            </a:r>
            <a:endParaRPr lang="zh-CN" altLang="en-US" sz="1200"/>
          </a:p>
        </p:txBody>
      </p:sp>
    </p:spTree>
  </p:cSld>
  <p:clrMapOvr>
    <a:masterClrMapping/>
  </p:clrMapOvr>
  <p:transition spd="slow"/>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726440" y="1083945"/>
            <a:ext cx="7653020" cy="3322955"/>
          </a:xfrm>
          <a:prstGeom prst="rect">
            <a:avLst/>
          </a:prstGeom>
          <a:noFill/>
        </p:spPr>
        <p:txBody>
          <a:bodyPr wrap="square" rtlCol="0" anchor="t">
            <a:spAutoFit/>
          </a:bodyPr>
          <a:p>
            <a:pPr indent="0" algn="just" latinLnBrk="0">
              <a:lnSpc>
                <a:spcPct val="150000"/>
              </a:lnSpc>
            </a:pPr>
            <a:r>
              <a:rPr sz="1400" b="1">
                <a:latin typeface="Times New Roman" panose="02020603050405020304" charset="0"/>
                <a:cs typeface="Times New Roman" panose="02020603050405020304" charset="0"/>
              </a:rPr>
              <a:t>Lazy or efficient?</a:t>
            </a:r>
            <a:endParaRPr sz="1400" b="1">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I. Russian laziness is almost as</a:t>
            </a:r>
            <a:r>
              <a:rPr sz="1400" b="1">
                <a:solidFill>
                  <a:srgbClr val="C00000"/>
                </a:solidFill>
                <a:latin typeface="Times New Roman" panose="02020603050405020304" charset="0"/>
                <a:cs typeface="Times New Roman" panose="02020603050405020304" charset="0"/>
              </a:rPr>
              <a:t> notorious</a:t>
            </a:r>
            <a:r>
              <a:rPr sz="1400">
                <a:latin typeface="Times New Roman" panose="02020603050405020304" charset="0"/>
                <a:cs typeface="Times New Roman" panose="02020603050405020304" charset="0"/>
              </a:rPr>
              <a:t> as Russian “spacious soul”. Every Russian soul harbors </a:t>
            </a:r>
            <a:r>
              <a:rPr sz="1400" b="1">
                <a:solidFill>
                  <a:srgbClr val="C00000"/>
                </a:solidFill>
                <a:latin typeface="Times New Roman" panose="02020603050405020304" charset="0"/>
                <a:cs typeface="Times New Roman" panose="02020603050405020304" charset="0"/>
              </a:rPr>
              <a:t>Yemelya</a:t>
            </a:r>
            <a:r>
              <a:rPr sz="1400">
                <a:latin typeface="Times New Roman" panose="02020603050405020304" charset="0"/>
                <a:cs typeface="Times New Roman" panose="02020603050405020304" charset="0"/>
              </a:rPr>
              <a:t>, the great idler, a fairy-tale hero, who does not have to get off his favorite place — a stove, as it can carry him anywhere and all his wishes are fulfilled by magic.</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J. Russian laziness is dreamy and </a:t>
            </a:r>
            <a:r>
              <a:rPr sz="1400" b="1">
                <a:solidFill>
                  <a:srgbClr val="C00000"/>
                </a:solidFill>
                <a:latin typeface="Times New Roman" panose="02020603050405020304" charset="0"/>
                <a:cs typeface="Times New Roman" panose="02020603050405020304" charset="0"/>
              </a:rPr>
              <a:t>meditative</a:t>
            </a:r>
            <a:r>
              <a:rPr sz="1400">
                <a:latin typeface="Times New Roman" panose="02020603050405020304" charset="0"/>
                <a:cs typeface="Times New Roman" panose="02020603050405020304" charset="0"/>
              </a:rPr>
              <a:t>.1In a philosophic sense, it is opposed to the worldly haste and “vanity of vanities”. At times we cannot but </a:t>
            </a:r>
            <a:r>
              <a:rPr sz="1400" b="1">
                <a:solidFill>
                  <a:srgbClr val="C00000"/>
                </a:solidFill>
                <a:effectLst/>
                <a:latin typeface="Times New Roman" panose="02020603050405020304" charset="0"/>
                <a:cs typeface="Times New Roman" panose="02020603050405020304" charset="0"/>
              </a:rPr>
              <a:t>submit</a:t>
            </a:r>
            <a:r>
              <a:rPr sz="1400">
                <a:latin typeface="Times New Roman" panose="02020603050405020304" charset="0"/>
                <a:cs typeface="Times New Roman" panose="02020603050405020304" charset="0"/>
              </a:rPr>
              <a:t> to our “Mummy- Laziness” and indulge in musing and wool-gathering — and that in the very thick of work! Not that we welcome or severely criticize it — we rather take it as an elemental force, which can as well </a:t>
            </a:r>
            <a:r>
              <a:rPr sz="1400" b="1">
                <a:solidFill>
                  <a:srgbClr val="C00000"/>
                </a:solidFill>
                <a:latin typeface="Times New Roman" panose="02020603050405020304" charset="0"/>
                <a:cs typeface="Times New Roman" panose="02020603050405020304" charset="0"/>
              </a:rPr>
              <a:t>endow</a:t>
            </a:r>
            <a:r>
              <a:rPr sz="1400">
                <a:latin typeface="Times New Roman" panose="02020603050405020304" charset="0"/>
                <a:cs typeface="Times New Roman" panose="02020603050405020304" charset="0"/>
              </a:rPr>
              <a:t> one with insights and original ideas. Yet, most of these great ideas are not realized for that very laziness. We’ll think ten times if something is worth our efforts, before we move a finger.</a:t>
            </a:r>
            <a:endParaRPr sz="1400">
              <a:latin typeface="Times New Roman" panose="02020603050405020304" charset="0"/>
              <a:cs typeface="Times New Roman" panose="02020603050405020304" charset="0"/>
            </a:endParaRPr>
          </a:p>
        </p:txBody>
      </p:sp>
      <p:sp>
        <p:nvSpPr>
          <p:cNvPr id="11" name="文本框 10"/>
          <p:cNvSpPr txBox="1"/>
          <p:nvPr/>
        </p:nvSpPr>
        <p:spPr>
          <a:xfrm>
            <a:off x="789940" y="4509135"/>
            <a:ext cx="3622040" cy="82994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notorious </a:t>
            </a:r>
            <a:r>
              <a:rPr lang="zh-CN" altLang="en-US" sz="1200" b="1" i="1">
                <a:solidFill>
                  <a:schemeClr val="accent1"/>
                </a:solidFill>
                <a:latin typeface="Times New Roman" panose="02020603050405020304" charset="0"/>
                <a:cs typeface="Times New Roman" panose="02020603050405020304" charset="0"/>
              </a:rPr>
              <a:t>adj</a:t>
            </a:r>
            <a:r>
              <a:rPr lang="zh-CN" altLang="en-US" sz="1200" b="1">
                <a:solidFill>
                  <a:schemeClr val="accent1"/>
                </a:solidFill>
                <a:latin typeface="Times New Roman" panose="02020603050405020304" charset="0"/>
                <a:cs typeface="Times New Roman" panose="02020603050405020304" charset="0"/>
              </a:rPr>
              <a:t>. 声名狼藉的</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Yemelya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《傻子叶梅利亚》（俄罗斯童话）</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sym typeface="+mn-ea"/>
              </a:rPr>
              <a:t>meditative </a:t>
            </a:r>
            <a:r>
              <a:rPr lang="zh-CN" altLang="en-US" sz="1200" b="1" i="1">
                <a:solidFill>
                  <a:schemeClr val="accent1"/>
                </a:solidFill>
                <a:latin typeface="Times New Roman" panose="02020603050405020304" charset="0"/>
                <a:cs typeface="Times New Roman" panose="02020603050405020304" charset="0"/>
                <a:sym typeface="+mn-ea"/>
              </a:rPr>
              <a:t>adj.</a:t>
            </a:r>
            <a:r>
              <a:rPr lang="zh-CN" altLang="en-US" sz="1200" b="1">
                <a:solidFill>
                  <a:schemeClr val="accent1"/>
                </a:solidFill>
                <a:latin typeface="Times New Roman" panose="02020603050405020304" charset="0"/>
                <a:cs typeface="Times New Roman" panose="02020603050405020304" charset="0"/>
                <a:sym typeface="+mn-ea"/>
              </a:rPr>
              <a:t> 冥想的</a:t>
            </a:r>
            <a:endParaRPr lang="zh-CN" altLang="en-US" sz="1200" b="1">
              <a:solidFill>
                <a:schemeClr val="accent1"/>
              </a:solidFill>
              <a:latin typeface="Times New Roman" panose="02020603050405020304" charset="0"/>
              <a:cs typeface="Times New Roman" panose="02020603050405020304" charset="0"/>
            </a:endParaRPr>
          </a:p>
          <a:p>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89940" y="4509135"/>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124325" y="4509135"/>
            <a:ext cx="2540000" cy="46037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sym typeface="+mn-ea"/>
              </a:rPr>
              <a:t>submit </a:t>
            </a:r>
            <a:r>
              <a:rPr lang="zh-CN" altLang="en-US" sz="1200" b="1" i="1">
                <a:solidFill>
                  <a:schemeClr val="accent1"/>
                </a:solidFill>
                <a:latin typeface="Times New Roman" panose="02020603050405020304" charset="0"/>
                <a:cs typeface="Times New Roman" panose="02020603050405020304" charset="0"/>
                <a:sym typeface="+mn-ea"/>
              </a:rPr>
              <a:t>v</a:t>
            </a:r>
            <a:r>
              <a:rPr lang="zh-CN" altLang="en-US" sz="1200" b="1">
                <a:solidFill>
                  <a:schemeClr val="accent1"/>
                </a:solidFill>
                <a:latin typeface="Times New Roman" panose="02020603050405020304" charset="0"/>
                <a:cs typeface="Times New Roman" panose="02020603050405020304" charset="0"/>
                <a:sym typeface="+mn-ea"/>
              </a:rPr>
              <a:t>. 使屈服</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sym typeface="+mn-ea"/>
              </a:rPr>
              <a:t>endow </a:t>
            </a:r>
            <a:r>
              <a:rPr lang="zh-CN" altLang="en-US" sz="1200" b="1" i="1">
                <a:solidFill>
                  <a:schemeClr val="accent1"/>
                </a:solidFill>
                <a:latin typeface="Times New Roman" panose="02020603050405020304" charset="0"/>
                <a:cs typeface="Times New Roman" panose="02020603050405020304" charset="0"/>
                <a:sym typeface="+mn-ea"/>
              </a:rPr>
              <a:t>v.</a:t>
            </a:r>
            <a:r>
              <a:rPr lang="zh-CN" altLang="en-US" sz="1200" b="1">
                <a:solidFill>
                  <a:schemeClr val="accent1"/>
                </a:solidFill>
                <a:latin typeface="Times New Roman" panose="02020603050405020304" charset="0"/>
                <a:cs typeface="Times New Roman" panose="02020603050405020304" charset="0"/>
                <a:sym typeface="+mn-ea"/>
              </a:rPr>
              <a:t> 赋予</a:t>
            </a:r>
            <a:endParaRPr lang="zh-CN" altLang="en-US" sz="1200"/>
          </a:p>
        </p:txBody>
      </p:sp>
    </p:spTree>
  </p:cSld>
  <p:clrMapOvr>
    <a:masterClrMapping/>
  </p:clrMapOvr>
  <p:transition spd="slow"/>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083945"/>
            <a:ext cx="7653020" cy="332295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K. If you are working in Russia, keep in mind that a Russian person needs time to “pull oneself together”, that is to focus all one’s “infinite soul” on a definite goal. But when ready and interested and emotionally involved, one can beat records in efficiency.</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L. We enjoy challenges and beating records and can work overtime for that — isn’t that a good compensation for our tendency to be late at work? Your venture might be a great success if you resort to the famous Russian </a:t>
            </a:r>
            <a:r>
              <a:rPr sz="1400" b="1">
                <a:solidFill>
                  <a:srgbClr val="C00000"/>
                </a:solidFill>
                <a:latin typeface="Times New Roman" panose="02020603050405020304" charset="0"/>
                <a:cs typeface="Times New Roman" panose="02020603050405020304" charset="0"/>
              </a:rPr>
              <a:t>serendipity</a:t>
            </a:r>
            <a:r>
              <a:rPr sz="1400">
                <a:latin typeface="Times New Roman" panose="02020603050405020304" charset="0"/>
                <a:cs typeface="Times New Roman" panose="02020603050405020304" charset="0"/>
              </a:rPr>
              <a:t> — if it clicks incidentally.</a:t>
            </a:r>
            <a:endParaRPr sz="1400">
              <a:latin typeface="Times New Roman" panose="02020603050405020304" charset="0"/>
              <a:cs typeface="Times New Roman" panose="02020603050405020304" charset="0"/>
            </a:endParaRPr>
          </a:p>
          <a:p>
            <a:pPr indent="0" algn="just" latinLnBrk="0">
              <a:lnSpc>
                <a:spcPct val="150000"/>
              </a:lnSpc>
            </a:pPr>
            <a:r>
              <a:rPr sz="1400" b="1">
                <a:latin typeface="Times New Roman" panose="02020603050405020304" charset="0"/>
                <a:cs typeface="Times New Roman" panose="02020603050405020304" charset="0"/>
              </a:rPr>
              <a:t>Generous </a:t>
            </a:r>
            <a:r>
              <a:rPr sz="1400" b="1">
                <a:solidFill>
                  <a:srgbClr val="C00000"/>
                </a:solidFill>
                <a:latin typeface="Times New Roman" panose="02020603050405020304" charset="0"/>
                <a:cs typeface="Times New Roman" panose="02020603050405020304" charset="0"/>
              </a:rPr>
              <a:t>spendthrifts</a:t>
            </a:r>
            <a:r>
              <a:rPr sz="1400" b="1">
                <a:latin typeface="Times New Roman" panose="02020603050405020304" charset="0"/>
                <a:cs typeface="Times New Roman" panose="02020603050405020304" charset="0"/>
              </a:rPr>
              <a:t> and Russian collectivism</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M. The vastness of this land implies our full-handedness. Fond of making handsome gestures, we enjoy surprising our friends and guests with generous gifts and </a:t>
            </a:r>
            <a:r>
              <a:rPr sz="1400" b="1">
                <a:solidFill>
                  <a:srgbClr val="C00000"/>
                </a:solidFill>
                <a:latin typeface="Times New Roman" panose="02020603050405020304" charset="0"/>
                <a:cs typeface="Times New Roman" panose="02020603050405020304" charset="0"/>
              </a:rPr>
              <a:t>regales</a:t>
            </a:r>
            <a:r>
              <a:rPr sz="1400">
                <a:latin typeface="Times New Roman" panose="02020603050405020304" charset="0"/>
                <a:cs typeface="Times New Roman" panose="02020603050405020304" charset="0"/>
              </a:rPr>
              <a:t>. Even if the hosts are having hard times, they will do their best to treat their guests well.</a:t>
            </a:r>
            <a:endParaRPr sz="1400">
              <a:latin typeface="Times New Roman" panose="02020603050405020304" charset="0"/>
              <a:cs typeface="Times New Roman" panose="02020603050405020304" charset="0"/>
            </a:endParaRPr>
          </a:p>
        </p:txBody>
      </p:sp>
      <p:sp>
        <p:nvSpPr>
          <p:cNvPr id="11" name="文本框 10"/>
          <p:cNvSpPr txBox="1"/>
          <p:nvPr/>
        </p:nvSpPr>
        <p:spPr>
          <a:xfrm>
            <a:off x="789940" y="4509135"/>
            <a:ext cx="3622040" cy="645160"/>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serendipity</a:t>
            </a:r>
            <a:r>
              <a:rPr lang="zh-CN" altLang="en-US" sz="1200" b="1" i="1">
                <a:solidFill>
                  <a:schemeClr val="accent1"/>
                </a:solidFill>
                <a:latin typeface="Times New Roman" panose="02020603050405020304" charset="0"/>
                <a:cs typeface="Times New Roman" panose="02020603050405020304" charset="0"/>
              </a:rPr>
              <a:t> n.</a:t>
            </a:r>
            <a:r>
              <a:rPr lang="zh-CN" altLang="en-US" sz="1200" b="1">
                <a:solidFill>
                  <a:schemeClr val="accent1"/>
                </a:solidFill>
                <a:latin typeface="Times New Roman" panose="02020603050405020304" charset="0"/>
                <a:cs typeface="Times New Roman" panose="02020603050405020304" charset="0"/>
              </a:rPr>
              <a:t> 意外发现珍宝的运气</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spendthrift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挥霍无度的人</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regale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盛情款待</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89940" y="4509135"/>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083945"/>
            <a:ext cx="5344795" cy="2353310"/>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N. Naturally, the same generosity is expected from you — and it should be sincere. Pettiness and greediness are considered real sins here. Counting expenses on friendly meetings or checking the bill in a restaurant will seem petty. It is natural that everyone contributes to the common good as much as one can. Not long ago it was common to lend money to a friend in need and forget about it. Nowadays, the commercialization of this country makes the Russians more and more </a:t>
            </a:r>
            <a:endParaRPr sz="1400">
              <a:latin typeface="Times New Roman" panose="02020603050405020304" charset="0"/>
              <a:cs typeface="Times New Roman" panose="02020603050405020304" charset="0"/>
            </a:endParaRPr>
          </a:p>
        </p:txBody>
      </p:sp>
      <p:pic>
        <p:nvPicPr>
          <p:cNvPr id="2" name="图片 1"/>
          <p:cNvPicPr>
            <a:picLocks noChangeAspect="1"/>
          </p:cNvPicPr>
          <p:nvPr/>
        </p:nvPicPr>
        <p:blipFill>
          <a:blip r:embed="rId1"/>
          <a:stretch>
            <a:fillRect/>
          </a:stretch>
        </p:blipFill>
        <p:spPr>
          <a:xfrm>
            <a:off x="6049010" y="1176655"/>
            <a:ext cx="2473325" cy="2167255"/>
          </a:xfrm>
          <a:prstGeom prst="rect">
            <a:avLst/>
          </a:prstGeom>
        </p:spPr>
      </p:pic>
      <p:sp>
        <p:nvSpPr>
          <p:cNvPr id="5" name="文本框 4"/>
          <p:cNvSpPr txBox="1"/>
          <p:nvPr/>
        </p:nvSpPr>
        <p:spPr>
          <a:xfrm>
            <a:off x="632460" y="3302635"/>
            <a:ext cx="8032750" cy="1383665"/>
          </a:xfrm>
          <a:prstGeom prst="rect">
            <a:avLst/>
          </a:prstGeom>
          <a:noFill/>
        </p:spPr>
        <p:txBody>
          <a:bodyPr wrap="square" rtlCol="0" anchor="t">
            <a:spAutoFit/>
          </a:bodyPr>
          <a:p>
            <a:pPr indent="0" algn="just" latinLnBrk="0">
              <a:lnSpc>
                <a:spcPct val="150000"/>
              </a:lnSpc>
            </a:pPr>
            <a:r>
              <a:rPr sz="1400">
                <a:latin typeface="Times New Roman" panose="02020603050405020304" charset="0"/>
                <a:cs typeface="Times New Roman" panose="02020603050405020304" charset="0"/>
              </a:rPr>
              <a:t>tough-minded and shrewd. But that is not natural for us. It is in our blood to share what we have and hope on somebody’s help. Who knows better than the Russians that material wealth is the most unreliable thing? “God has given, and God will take it back”, a Russian saying goes, often used with regard to money and possessions. “Give, spend and God will send” also suits here. Deep down, the privacy of material possessions </a:t>
            </a:r>
            <a:endParaRPr sz="1400">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22" name="组合 79"/>
          <p:cNvGrpSpPr/>
          <p:nvPr/>
        </p:nvGrpSpPr>
        <p:grpSpPr bwMode="auto">
          <a:xfrm>
            <a:off x="869156" y="2961085"/>
            <a:ext cx="7372350" cy="7386638"/>
            <a:chOff x="6379729" y="2488774"/>
            <a:chExt cx="2513016" cy="2513016"/>
          </a:xfrm>
        </p:grpSpPr>
        <p:sp>
          <p:nvSpPr>
            <p:cNvPr id="3"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smtClean="0">
                <a:solidFill>
                  <a:srgbClr val="FFFFFF"/>
                </a:solidFill>
              </a:endParaRPr>
            </a:p>
          </p:txBody>
        </p:sp>
      </p:grpSp>
      <p:grpSp>
        <p:nvGrpSpPr>
          <p:cNvPr id="5123" name="组合 8"/>
          <p:cNvGrpSpPr/>
          <p:nvPr/>
        </p:nvGrpSpPr>
        <p:grpSpPr bwMode="auto">
          <a:xfrm>
            <a:off x="6026944" y="1250157"/>
            <a:ext cx="2377679" cy="2299097"/>
            <a:chOff x="6659225" y="3452226"/>
            <a:chExt cx="1276528" cy="1233990"/>
          </a:xfrm>
        </p:grpSpPr>
        <p:sp>
          <p:nvSpPr>
            <p:cNvPr id="5" name="等腰三角形 31"/>
            <p:cNvSpPr/>
            <p:nvPr/>
          </p:nvSpPr>
          <p:spPr>
            <a:xfrm>
              <a:off x="6936009" y="3452226"/>
              <a:ext cx="999744" cy="1071673"/>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Lst>
              <a:ahLst/>
              <a:cxnLst>
                <a:cxn ang="0">
                  <a:pos x="connsiteX0-1" y="connsiteY0-2"/>
                </a:cxn>
                <a:cxn ang="0">
                  <a:pos x="connsiteX1-3" y="connsiteY1-4"/>
                </a:cxn>
                <a:cxn ang="0">
                  <a:pos x="connsiteX2-5" y="connsiteY2-6"/>
                </a:cxn>
                <a:cxn ang="0">
                  <a:pos x="connsiteX3-7" y="connsiteY3-8"/>
                </a:cxn>
              </a:cxnLst>
              <a:rect l="l" t="t" r="r" b="b"/>
              <a:pathLst>
                <a:path w="999976" h="1071590">
                  <a:moveTo>
                    <a:pt x="0" y="1071590"/>
                  </a:moveTo>
                  <a:lnTo>
                    <a:pt x="621522" y="0"/>
                  </a:lnTo>
                  <a:lnTo>
                    <a:pt x="999976" y="492856"/>
                  </a:lnTo>
                  <a:lnTo>
                    <a:pt x="0" y="10715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等腰三角形 31"/>
            <p:cNvSpPr/>
            <p:nvPr/>
          </p:nvSpPr>
          <p:spPr>
            <a:xfrm rot="962341">
              <a:off x="7113073" y="4224189"/>
              <a:ext cx="778573" cy="462027"/>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Lst>
              <a:ahLst/>
              <a:cxnLst>
                <a:cxn ang="0">
                  <a:pos x="connsiteX0-1" y="connsiteY0-2"/>
                </a:cxn>
                <a:cxn ang="0">
                  <a:pos x="connsiteX1-3" y="connsiteY1-4"/>
                </a:cxn>
                <a:cxn ang="0">
                  <a:pos x="connsiteX2-5" y="connsiteY2-6"/>
                </a:cxn>
                <a:cxn ang="0">
                  <a:pos x="connsiteX3-7" y="connsiteY3-8"/>
                </a:cxn>
              </a:cxnLst>
              <a:rect l="l" t="t" r="r" b="b"/>
              <a:pathLst>
                <a:path w="1254028" h="706935">
                  <a:moveTo>
                    <a:pt x="1" y="706936"/>
                  </a:moveTo>
                  <a:lnTo>
                    <a:pt x="906240" y="1"/>
                  </a:lnTo>
                  <a:lnTo>
                    <a:pt x="1254028" y="519679"/>
                  </a:lnTo>
                  <a:lnTo>
                    <a:pt x="1" y="70693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等腰三角形 31"/>
            <p:cNvSpPr/>
            <p:nvPr/>
          </p:nvSpPr>
          <p:spPr>
            <a:xfrm rot="962341">
              <a:off x="6659225" y="3958986"/>
              <a:ext cx="339427" cy="502287"/>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 name="connsiteX0-33" fmla="*/ 1 w 752066"/>
                <a:gd name="connsiteY0-34" fmla="*/ 1016374 h 1016375"/>
                <a:gd name="connsiteX1-35" fmla="*/ 404278 w 752066"/>
                <a:gd name="connsiteY1-36" fmla="*/ -1 h 1016375"/>
                <a:gd name="connsiteX2-37" fmla="*/ 752066 w 752066"/>
                <a:gd name="connsiteY2-38" fmla="*/ 519677 h 1016375"/>
                <a:gd name="connsiteX3-39" fmla="*/ 1 w 752066"/>
                <a:gd name="connsiteY3-40" fmla="*/ 1016374 h 1016375"/>
                <a:gd name="connsiteX0-41" fmla="*/ 56784 w 808849"/>
                <a:gd name="connsiteY0-42" fmla="*/ 1055400 h 1055399"/>
                <a:gd name="connsiteX1-43" fmla="*/ 0 w 808849"/>
                <a:gd name="connsiteY1-44" fmla="*/ 1 h 1055399"/>
                <a:gd name="connsiteX2-45" fmla="*/ 808849 w 808849"/>
                <a:gd name="connsiteY2-46" fmla="*/ 558703 h 1055399"/>
                <a:gd name="connsiteX3-47" fmla="*/ 56784 w 808849"/>
                <a:gd name="connsiteY3-48" fmla="*/ 1055400 h 1055399"/>
                <a:gd name="connsiteX0-49" fmla="*/ 56784 w 400017"/>
                <a:gd name="connsiteY0-50" fmla="*/ 1055398 h 1055399"/>
                <a:gd name="connsiteX1-51" fmla="*/ 0 w 400017"/>
                <a:gd name="connsiteY1-52" fmla="*/ -1 h 1055399"/>
                <a:gd name="connsiteX2-53" fmla="*/ 400017 w 400017"/>
                <a:gd name="connsiteY2-54" fmla="*/ 320903 h 1055399"/>
                <a:gd name="connsiteX3-55" fmla="*/ 56784 w 400017"/>
                <a:gd name="connsiteY3-56" fmla="*/ 1055398 h 1055399"/>
                <a:gd name="connsiteX0-57" fmla="*/ 468575 w 811808"/>
                <a:gd name="connsiteY0-58" fmla="*/ 734495 h 734494"/>
                <a:gd name="connsiteX1-59" fmla="*/ 0 w 811808"/>
                <a:gd name="connsiteY1-60" fmla="*/ 73278 h 734494"/>
                <a:gd name="connsiteX2-61" fmla="*/ 811808 w 811808"/>
                <a:gd name="connsiteY2-62" fmla="*/ 0 h 734494"/>
                <a:gd name="connsiteX3-63" fmla="*/ 468575 w 811808"/>
                <a:gd name="connsiteY3-64" fmla="*/ 734495 h 734494"/>
                <a:gd name="connsiteX0-65" fmla="*/ 468575 w 546206"/>
                <a:gd name="connsiteY0-66" fmla="*/ 768694 h 768694"/>
                <a:gd name="connsiteX1-67" fmla="*/ 0 w 546206"/>
                <a:gd name="connsiteY1-68" fmla="*/ 107477 h 768694"/>
                <a:gd name="connsiteX2-69" fmla="*/ 546206 w 546206"/>
                <a:gd name="connsiteY2-70" fmla="*/ 0 h 768694"/>
                <a:gd name="connsiteX3-71" fmla="*/ 468575 w 546206"/>
                <a:gd name="connsiteY3-72" fmla="*/ 768694 h 768694"/>
              </a:gdLst>
              <a:ahLst/>
              <a:cxnLst>
                <a:cxn ang="0">
                  <a:pos x="connsiteX0-1" y="connsiteY0-2"/>
                </a:cxn>
                <a:cxn ang="0">
                  <a:pos x="connsiteX1-3" y="connsiteY1-4"/>
                </a:cxn>
                <a:cxn ang="0">
                  <a:pos x="connsiteX2-5" y="connsiteY2-6"/>
                </a:cxn>
                <a:cxn ang="0">
                  <a:pos x="connsiteX3-7" y="connsiteY3-8"/>
                </a:cxn>
              </a:cxnLst>
              <a:rect l="l" t="t" r="r" b="b"/>
              <a:pathLst>
                <a:path w="546206" h="768694">
                  <a:moveTo>
                    <a:pt x="468575" y="768694"/>
                  </a:moveTo>
                  <a:lnTo>
                    <a:pt x="0" y="107477"/>
                  </a:lnTo>
                  <a:lnTo>
                    <a:pt x="546206" y="0"/>
                  </a:lnTo>
                  <a:lnTo>
                    <a:pt x="468575" y="76869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5124" name="文本框 7"/>
          <p:cNvSpPr txBox="1">
            <a:spLocks noChangeArrowheads="1"/>
          </p:cNvSpPr>
          <p:nvPr/>
        </p:nvSpPr>
        <p:spPr bwMode="auto">
          <a:xfrm>
            <a:off x="3454004" y="3313510"/>
            <a:ext cx="2235994" cy="2365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14900" b="1">
                <a:solidFill>
                  <a:schemeClr val="accent1"/>
                </a:solidFill>
              </a:rPr>
              <a:t>1</a:t>
            </a:r>
            <a:endParaRPr lang="zh-CN" altLang="en-US" sz="14900" b="1">
              <a:solidFill>
                <a:schemeClr val="accent1"/>
              </a:solidFill>
            </a:endParaRPr>
          </a:p>
        </p:txBody>
      </p:sp>
      <p:sp>
        <p:nvSpPr>
          <p:cNvPr id="5125" name="文本框 9"/>
          <p:cNvSpPr txBox="1">
            <a:spLocks noChangeArrowheads="1"/>
          </p:cNvSpPr>
          <p:nvPr/>
        </p:nvSpPr>
        <p:spPr bwMode="auto">
          <a:xfrm>
            <a:off x="3455671" y="1216819"/>
            <a:ext cx="2232660" cy="745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4400" b="1">
                <a:solidFill>
                  <a:schemeClr val="accent1"/>
                </a:solidFill>
              </a:rPr>
              <a:t>Lead-in</a:t>
            </a:r>
            <a:endParaRPr lang="en-US" altLang="zh-CN" sz="4400" b="1">
              <a:solidFill>
                <a:schemeClr val="accent1"/>
              </a:solidFill>
            </a:endParaRPr>
          </a:p>
        </p:txBody>
      </p:sp>
    </p:spTree>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3869055" y="774700"/>
            <a:ext cx="4569460" cy="3969385"/>
          </a:xfrm>
          <a:prstGeom prst="rect">
            <a:avLst/>
          </a:prstGeom>
          <a:noFill/>
        </p:spPr>
        <p:txBody>
          <a:bodyPr wrap="square" rtlCol="0" anchor="t">
            <a:spAutoFit/>
          </a:bodyPr>
          <a:p>
            <a:pPr indent="0" algn="just" latinLnBrk="0">
              <a:lnSpc>
                <a:spcPct val="150000"/>
              </a:lnSpc>
            </a:pPr>
            <a:r>
              <a:rPr sz="1400">
                <a:latin typeface="Times New Roman" panose="02020603050405020304" charset="0"/>
                <a:cs typeface="Times New Roman" panose="02020603050405020304" charset="0"/>
              </a:rPr>
              <a:t>is doubted. Surely that has to do with the Russian collectivism, which is more than just an </a:t>
            </a:r>
            <a:r>
              <a:rPr sz="1400" b="1">
                <a:solidFill>
                  <a:srgbClr val="C00000"/>
                </a:solidFill>
                <a:latin typeface="Times New Roman" panose="02020603050405020304" charset="0"/>
                <a:cs typeface="Times New Roman" panose="02020603050405020304" charset="0"/>
              </a:rPr>
              <a:t>aftermath </a:t>
            </a:r>
            <a:r>
              <a:rPr sz="1400">
                <a:latin typeface="Times New Roman" panose="02020603050405020304" charset="0"/>
                <a:cs typeface="Times New Roman" panose="02020603050405020304" charset="0"/>
              </a:rPr>
              <a:t>of the Soviet times. It takes its roots in the communal living of the Old Russia and the Orthodox moral values. Our inclination to work jointly for the common good, share what we have and rely on somebody’s help is based on the feeling of </a:t>
            </a:r>
            <a:r>
              <a:rPr sz="1400" b="1">
                <a:solidFill>
                  <a:srgbClr val="C00000"/>
                </a:solidFill>
                <a:latin typeface="Times New Roman" panose="02020603050405020304" charset="0"/>
                <a:cs typeface="Times New Roman" panose="02020603050405020304" charset="0"/>
              </a:rPr>
              <a:t>kindred</a:t>
            </a:r>
            <a:r>
              <a:rPr sz="1400">
                <a:latin typeface="Times New Roman" panose="02020603050405020304" charset="0"/>
                <a:cs typeface="Times New Roman" panose="02020603050405020304" charset="0"/>
              </a:rPr>
              <a:t> with other people. That is well reflected in the Russian language: a number of words denoting blood relations, such as sonny, mummy, grandpa, grandma, daddy, daughter, sister, etc. can be used when informally addressing somebody, even strangers. The most intimate word expressing deep feelings between soul mates is “rodnoy”.</a:t>
            </a:r>
            <a:endParaRPr sz="1400">
              <a:latin typeface="Times New Roman" panose="02020603050405020304" charset="0"/>
              <a:cs typeface="Times New Roman" panose="02020603050405020304" charset="0"/>
            </a:endParaRPr>
          </a:p>
        </p:txBody>
      </p:sp>
      <p:sp>
        <p:nvSpPr>
          <p:cNvPr id="11" name="文本框 10"/>
          <p:cNvSpPr txBox="1"/>
          <p:nvPr/>
        </p:nvSpPr>
        <p:spPr>
          <a:xfrm>
            <a:off x="1040130" y="4105275"/>
            <a:ext cx="3622040" cy="46037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aftermath </a:t>
            </a:r>
            <a:r>
              <a:rPr lang="zh-CN" altLang="en-US" sz="1200" b="1" i="1">
                <a:solidFill>
                  <a:schemeClr val="accent1"/>
                </a:solidFill>
                <a:latin typeface="Times New Roman" panose="02020603050405020304" charset="0"/>
                <a:cs typeface="Times New Roman" panose="02020603050405020304" charset="0"/>
              </a:rPr>
              <a:t>n. </a:t>
            </a:r>
            <a:r>
              <a:rPr lang="zh-CN" altLang="en-US" sz="1200" b="1">
                <a:solidFill>
                  <a:schemeClr val="accent1"/>
                </a:solidFill>
                <a:latin typeface="Times New Roman" panose="02020603050405020304" charset="0"/>
                <a:cs typeface="Times New Roman" panose="02020603050405020304" charset="0"/>
              </a:rPr>
              <a:t>余波</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kindred</a:t>
            </a:r>
            <a:r>
              <a:rPr lang="zh-CN" altLang="en-US" sz="1200" b="1" i="1">
                <a:solidFill>
                  <a:schemeClr val="accent1"/>
                </a:solidFill>
                <a:latin typeface="Times New Roman" panose="02020603050405020304" charset="0"/>
                <a:cs typeface="Times New Roman" panose="02020603050405020304" charset="0"/>
              </a:rPr>
              <a:t> n.</a:t>
            </a:r>
            <a:r>
              <a:rPr lang="zh-CN" altLang="en-US" sz="1200" b="1">
                <a:solidFill>
                  <a:schemeClr val="accent1"/>
                </a:solidFill>
                <a:latin typeface="Times New Roman" panose="02020603050405020304" charset="0"/>
                <a:cs typeface="Times New Roman" panose="02020603050405020304" charset="0"/>
              </a:rPr>
              <a:t> 亲属关系</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1040130" y="4105275"/>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582" name="Group 5"/>
          <p:cNvGrpSpPr/>
          <p:nvPr/>
        </p:nvGrpSpPr>
        <p:grpSpPr bwMode="auto">
          <a:xfrm>
            <a:off x="-40005" y="1430020"/>
            <a:ext cx="3909060" cy="2334895"/>
            <a:chOff x="3937441" y="1178069"/>
            <a:chExt cx="8247063" cy="4394994"/>
          </a:xfrm>
        </p:grpSpPr>
        <p:sp>
          <p:nvSpPr>
            <p:cNvPr id="2" name="AutoShape 2"/>
            <p:cNvSpPr/>
            <p:nvPr/>
          </p:nvSpPr>
          <p:spPr bwMode="auto">
            <a:xfrm>
              <a:off x="4851233" y="1178069"/>
              <a:ext cx="6407130" cy="42790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0453"/>
                  </a:moveTo>
                  <a:cubicBezTo>
                    <a:pt x="21600" y="21086"/>
                    <a:pt x="21251" y="21599"/>
                    <a:pt x="20820" y="21599"/>
                  </a:cubicBezTo>
                  <a:lnTo>
                    <a:pt x="779" y="21599"/>
                  </a:lnTo>
                  <a:cubicBezTo>
                    <a:pt x="348" y="21599"/>
                    <a:pt x="0" y="21086"/>
                    <a:pt x="0" y="20453"/>
                  </a:cubicBezTo>
                  <a:lnTo>
                    <a:pt x="0" y="1146"/>
                  </a:lnTo>
                  <a:cubicBezTo>
                    <a:pt x="0" y="513"/>
                    <a:pt x="348" y="0"/>
                    <a:pt x="779" y="0"/>
                  </a:cubicBezTo>
                  <a:lnTo>
                    <a:pt x="20820" y="0"/>
                  </a:lnTo>
                  <a:cubicBezTo>
                    <a:pt x="21251" y="0"/>
                    <a:pt x="21600" y="513"/>
                    <a:pt x="21600" y="1146"/>
                  </a:cubicBezTo>
                  <a:cubicBezTo>
                    <a:pt x="21600" y="1146"/>
                    <a:pt x="21600" y="20453"/>
                    <a:pt x="21600" y="20453"/>
                  </a:cubicBezTo>
                  <a:close/>
                </a:path>
              </a:pathLst>
            </a:custGeom>
            <a:solidFill>
              <a:srgbClr val="484849"/>
            </a:solidFill>
            <a:ln w="38100" cap="flat" cmpd="sng">
              <a:solidFill>
                <a:srgbClr val="6E6D6E"/>
              </a:solidFill>
              <a:prstDash val="solid"/>
              <a:miter lim="0"/>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19050" tIns="19050" rIns="19050" bIns="1905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fontAlgn="auto" hangingPunct="1">
                <a:spcBef>
                  <a:spcPts val="0"/>
                </a:spcBef>
                <a:spcAft>
                  <a:spcPts val="0"/>
                </a:spcAft>
                <a:defRPr/>
              </a:pPr>
              <a:endParaRPr lang="en-US" sz="1100">
                <a:solidFill>
                  <a:srgbClr val="FFFFFF"/>
                </a:solidFill>
                <a:effectLst>
                  <a:outerShdw blurRad="38100" dist="38100" dir="2700000" algn="tl">
                    <a:srgbClr val="000000"/>
                  </a:outerShdw>
                </a:effectLst>
              </a:endParaRPr>
            </a:p>
          </p:txBody>
        </p:sp>
        <p:sp>
          <p:nvSpPr>
            <p:cNvPr id="5" name="AutoShape 3"/>
            <p:cNvSpPr/>
            <p:nvPr/>
          </p:nvSpPr>
          <p:spPr bwMode="auto">
            <a:xfrm>
              <a:off x="4870638" y="1190181"/>
              <a:ext cx="5092893" cy="427906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599"/>
                  </a:moveTo>
                  <a:lnTo>
                    <a:pt x="980" y="21599"/>
                  </a:lnTo>
                  <a:cubicBezTo>
                    <a:pt x="438" y="21599"/>
                    <a:pt x="0" y="21086"/>
                    <a:pt x="0" y="20453"/>
                  </a:cubicBezTo>
                  <a:lnTo>
                    <a:pt x="0" y="1146"/>
                  </a:lnTo>
                  <a:cubicBezTo>
                    <a:pt x="0" y="513"/>
                    <a:pt x="438" y="0"/>
                    <a:pt x="980" y="0"/>
                  </a:cubicBezTo>
                  <a:lnTo>
                    <a:pt x="15217" y="0"/>
                  </a:lnTo>
                  <a:cubicBezTo>
                    <a:pt x="15217" y="0"/>
                    <a:pt x="21600" y="21599"/>
                    <a:pt x="21600" y="21599"/>
                  </a:cubicBezTo>
                  <a:close/>
                </a:path>
              </a:pathLst>
            </a:custGeom>
            <a:solidFill>
              <a:srgbClr val="424242"/>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9050" tIns="19050" rIns="19050" bIns="1905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fontAlgn="auto" hangingPunct="1">
                <a:spcBef>
                  <a:spcPts val="0"/>
                </a:spcBef>
                <a:spcAft>
                  <a:spcPts val="0"/>
                </a:spcAft>
                <a:defRPr/>
              </a:pPr>
              <a:endParaRPr lang="en-US" sz="1100">
                <a:solidFill>
                  <a:srgbClr val="FFFFFF"/>
                </a:solidFill>
                <a:effectLst>
                  <a:outerShdw blurRad="38100" dist="38100" dir="2700000" algn="tl">
                    <a:srgbClr val="000000"/>
                  </a:outerShdw>
                </a:effectLst>
              </a:endParaRPr>
            </a:p>
          </p:txBody>
        </p:sp>
        <p:sp>
          <p:nvSpPr>
            <p:cNvPr id="9" name="AutoShape 4"/>
            <p:cNvSpPr/>
            <p:nvPr/>
          </p:nvSpPr>
          <p:spPr bwMode="auto">
            <a:xfrm>
              <a:off x="8058327" y="1214405"/>
              <a:ext cx="109373" cy="1072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4"/>
                  </a:moveTo>
                  <a:cubicBezTo>
                    <a:pt x="21600" y="16761"/>
                    <a:pt x="16755" y="21599"/>
                    <a:pt x="10791" y="21599"/>
                  </a:cubicBezTo>
                  <a:cubicBezTo>
                    <a:pt x="4831" y="21599"/>
                    <a:pt x="0" y="16761"/>
                    <a:pt x="0" y="10794"/>
                  </a:cubicBezTo>
                  <a:cubicBezTo>
                    <a:pt x="0" y="4832"/>
                    <a:pt x="4831" y="0"/>
                    <a:pt x="10791" y="0"/>
                  </a:cubicBezTo>
                  <a:cubicBezTo>
                    <a:pt x="16755" y="0"/>
                    <a:pt x="21600" y="4832"/>
                    <a:pt x="21600" y="10794"/>
                  </a:cubicBezTo>
                  <a:close/>
                </a:path>
              </a:pathLst>
            </a:custGeom>
            <a:solidFill>
              <a:srgbClr val="232323"/>
            </a:solidFill>
            <a:ln w="12700" cap="flat" cmpd="sng">
              <a:solidFill>
                <a:srgbClr val="232323"/>
              </a:solidFill>
              <a:prstDash val="solid"/>
              <a:miter lim="0"/>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19050" tIns="19050" rIns="19050" bIns="1905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fontAlgn="auto" hangingPunct="1">
                <a:spcBef>
                  <a:spcPts val="0"/>
                </a:spcBef>
                <a:spcAft>
                  <a:spcPts val="0"/>
                </a:spcAft>
                <a:defRPr/>
              </a:pPr>
              <a:endParaRPr lang="en-US" sz="1100">
                <a:solidFill>
                  <a:srgbClr val="FFFFFF"/>
                </a:solidFill>
                <a:effectLst>
                  <a:outerShdw blurRad="38100" dist="38100" dir="2700000" algn="tl">
                    <a:srgbClr val="000000"/>
                  </a:outerShdw>
                </a:effectLst>
              </a:endParaRPr>
            </a:p>
          </p:txBody>
        </p:sp>
        <p:sp>
          <p:nvSpPr>
            <p:cNvPr id="13" name="AutoShape 5"/>
            <p:cNvSpPr/>
            <p:nvPr/>
          </p:nvSpPr>
          <p:spPr bwMode="auto">
            <a:xfrm>
              <a:off x="5119373" y="1375325"/>
              <a:ext cx="5899076" cy="37495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000000"/>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9050" tIns="19050" rIns="19050" bIns="1905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fontAlgn="auto" hangingPunct="1">
                <a:spcBef>
                  <a:spcPts val="0"/>
                </a:spcBef>
                <a:spcAft>
                  <a:spcPts val="0"/>
                </a:spcAft>
                <a:defRPr/>
              </a:pPr>
              <a:endParaRPr lang="en-US" sz="1100">
                <a:solidFill>
                  <a:srgbClr val="FFFFFF"/>
                </a:solidFill>
                <a:effectLst>
                  <a:outerShdw blurRad="38100" dist="38100" dir="2700000" algn="tl">
                    <a:srgbClr val="DCDEE0"/>
                  </a:outerShdw>
                </a:effectLst>
              </a:endParaRPr>
            </a:p>
          </p:txBody>
        </p:sp>
        <p:sp>
          <p:nvSpPr>
            <p:cNvPr id="14" name="AutoShape 6"/>
            <p:cNvSpPr/>
            <p:nvPr/>
          </p:nvSpPr>
          <p:spPr bwMode="auto">
            <a:xfrm>
              <a:off x="3937441" y="5330819"/>
              <a:ext cx="8247063" cy="2422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999" y="0"/>
                  </a:moveTo>
                  <a:lnTo>
                    <a:pt x="20988" y="0"/>
                  </a:lnTo>
                  <a:lnTo>
                    <a:pt x="611" y="0"/>
                  </a:lnTo>
                  <a:lnTo>
                    <a:pt x="600" y="0"/>
                  </a:lnTo>
                  <a:cubicBezTo>
                    <a:pt x="268" y="0"/>
                    <a:pt x="0" y="4463"/>
                    <a:pt x="0" y="9970"/>
                  </a:cubicBezTo>
                  <a:lnTo>
                    <a:pt x="0" y="11632"/>
                  </a:lnTo>
                  <a:cubicBezTo>
                    <a:pt x="0" y="17137"/>
                    <a:pt x="268" y="21599"/>
                    <a:pt x="600" y="21599"/>
                  </a:cubicBezTo>
                  <a:lnTo>
                    <a:pt x="611" y="21599"/>
                  </a:lnTo>
                  <a:lnTo>
                    <a:pt x="20988" y="21599"/>
                  </a:lnTo>
                  <a:lnTo>
                    <a:pt x="20999" y="21599"/>
                  </a:lnTo>
                  <a:cubicBezTo>
                    <a:pt x="21331" y="21599"/>
                    <a:pt x="21600" y="17137"/>
                    <a:pt x="21600" y="11632"/>
                  </a:cubicBezTo>
                  <a:lnTo>
                    <a:pt x="21600" y="9970"/>
                  </a:lnTo>
                  <a:cubicBezTo>
                    <a:pt x="21600" y="4463"/>
                    <a:pt x="21331" y="0"/>
                    <a:pt x="20999" y="0"/>
                  </a:cubicBezTo>
                  <a:close/>
                </a:path>
              </a:pathLst>
            </a:custGeom>
            <a:solidFill>
              <a:schemeClr val="tx1">
                <a:lumMod val="50000"/>
                <a:lumOff val="50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9050" tIns="19050" rIns="19050" bIns="1905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fontAlgn="auto" hangingPunct="1">
                <a:spcBef>
                  <a:spcPts val="0"/>
                </a:spcBef>
                <a:spcAft>
                  <a:spcPts val="0"/>
                </a:spcAft>
                <a:defRPr/>
              </a:pPr>
              <a:endParaRPr lang="en-US" sz="1100">
                <a:solidFill>
                  <a:srgbClr val="FFFFFF"/>
                </a:solidFill>
                <a:effectLst>
                  <a:outerShdw blurRad="38100" dist="38100" dir="2700000" algn="tl">
                    <a:srgbClr val="000000"/>
                  </a:outerShdw>
                </a:effectLst>
              </a:endParaRPr>
            </a:p>
          </p:txBody>
        </p:sp>
        <p:sp>
          <p:nvSpPr>
            <p:cNvPr id="15" name="AutoShape 7"/>
            <p:cNvSpPr/>
            <p:nvPr/>
          </p:nvSpPr>
          <p:spPr bwMode="auto">
            <a:xfrm>
              <a:off x="3937441" y="5330819"/>
              <a:ext cx="8247063" cy="1297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ubicBezTo>
                    <a:pt x="0" y="21599"/>
                    <a:pt x="0" y="0"/>
                    <a:pt x="0" y="0"/>
                  </a:cubicBezTo>
                  <a:close/>
                </a:path>
              </a:pathLst>
            </a:custGeom>
            <a:solidFill>
              <a:schemeClr val="bg1">
                <a:lumMod val="75000"/>
              </a:schemeClr>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9050" tIns="19050" rIns="19050" bIns="1905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fontAlgn="auto" hangingPunct="1">
                <a:spcBef>
                  <a:spcPts val="0"/>
                </a:spcBef>
                <a:spcAft>
                  <a:spcPts val="0"/>
                </a:spcAft>
                <a:defRPr/>
              </a:pPr>
              <a:endParaRPr lang="en-US" sz="1100">
                <a:solidFill>
                  <a:srgbClr val="FFFFFF"/>
                </a:solidFill>
                <a:effectLst>
                  <a:outerShdw blurRad="38100" dist="38100" dir="2700000" algn="tl">
                    <a:srgbClr val="000000"/>
                  </a:outerShdw>
                </a:effectLst>
              </a:endParaRPr>
            </a:p>
          </p:txBody>
        </p:sp>
      </p:grpSp>
      <p:pic>
        <p:nvPicPr>
          <p:cNvPr id="16" name="图片 15"/>
          <p:cNvPicPr>
            <a:picLocks noChangeAspect="1"/>
          </p:cNvPicPr>
          <p:nvPr/>
        </p:nvPicPr>
        <p:blipFill>
          <a:blip r:embed="rId1"/>
          <a:stretch>
            <a:fillRect/>
          </a:stretch>
        </p:blipFill>
        <p:spPr>
          <a:xfrm>
            <a:off x="520065" y="1534795"/>
            <a:ext cx="2795905" cy="1962785"/>
          </a:xfrm>
          <a:prstGeom prst="rect">
            <a:avLst/>
          </a:prstGeom>
        </p:spPr>
      </p:pic>
    </p:spTree>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Two</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2955925" y="1392555"/>
            <a:ext cx="5532120" cy="267652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Western nations have emerged in an environment of limited resources and </a:t>
            </a:r>
            <a:r>
              <a:rPr sz="1400" b="1">
                <a:solidFill>
                  <a:srgbClr val="C00000"/>
                </a:solidFill>
                <a:latin typeface="Times New Roman" panose="02020603050405020304" charset="0"/>
                <a:cs typeface="Times New Roman" panose="02020603050405020304" charset="0"/>
              </a:rPr>
              <a:t>relentless </a:t>
            </a:r>
            <a:r>
              <a:rPr sz="1400">
                <a:latin typeface="Times New Roman" panose="02020603050405020304" charset="0"/>
                <a:cs typeface="Times New Roman" panose="02020603050405020304" charset="0"/>
              </a:rPr>
              <a:t>population pressure, and this has to a large degree determined the way in which they respond when they are offended. For quite a long time, while centralized authority was weak, conflicts were settled through bloody conflict, and even a minor </a:t>
            </a:r>
            <a:r>
              <a:rPr sz="1400" b="1">
                <a:solidFill>
                  <a:srgbClr val="C00000"/>
                </a:solidFill>
                <a:latin typeface="Times New Roman" panose="02020603050405020304" charset="0"/>
                <a:cs typeface="Times New Roman" panose="02020603050405020304" charset="0"/>
              </a:rPr>
              <a:t>affront </a:t>
            </a:r>
            <a:r>
              <a:rPr sz="1400">
                <a:latin typeface="Times New Roman" panose="02020603050405020304" charset="0"/>
                <a:cs typeface="Times New Roman" panose="02020603050405020304" charset="0"/>
              </a:rPr>
              <a:t>could cause former friends to become instant </a:t>
            </a:r>
            <a:r>
              <a:rPr sz="1400" b="1">
                <a:solidFill>
                  <a:srgbClr val="C00000"/>
                </a:solidFill>
                <a:latin typeface="Times New Roman" panose="02020603050405020304" charset="0"/>
                <a:cs typeface="Times New Roman" panose="02020603050405020304" charset="0"/>
              </a:rPr>
              <a:t>adversaries</a:t>
            </a:r>
            <a:r>
              <a:rPr sz="1400">
                <a:latin typeface="Times New Roman" panose="02020603050405020304" charset="0"/>
                <a:cs typeface="Times New Roman" panose="02020603050405020304" charset="0"/>
              </a:rPr>
              <a:t> and draw their swords. This is because it was an environment in which standing your ground was key to survival.</a:t>
            </a:r>
            <a:endParaRPr sz="1400">
              <a:latin typeface="Times New Roman" panose="02020603050405020304" charset="0"/>
              <a:cs typeface="Times New Roman" panose="02020603050405020304" charset="0"/>
            </a:endParaRPr>
          </a:p>
        </p:txBody>
      </p:sp>
      <p:sp>
        <p:nvSpPr>
          <p:cNvPr id="2" name="文本框 1"/>
          <p:cNvSpPr txBox="1"/>
          <p:nvPr/>
        </p:nvSpPr>
        <p:spPr>
          <a:xfrm>
            <a:off x="3958590" y="946150"/>
            <a:ext cx="3677920" cy="337185"/>
          </a:xfrm>
          <a:prstGeom prst="rect">
            <a:avLst/>
          </a:prstGeom>
          <a:noFill/>
        </p:spPr>
        <p:txBody>
          <a:bodyPr wrap="square" rtlCol="0" anchor="t">
            <a:spAutoFit/>
          </a:bodyPr>
          <a:p>
            <a:pPr algn="ctr"/>
            <a:r>
              <a:rPr lang="zh-CN" altLang="en-US" sz="1600" b="1">
                <a:latin typeface="Times New Roman" panose="02020603050405020304" charset="0"/>
                <a:cs typeface="Times New Roman" panose="02020603050405020304" charset="0"/>
              </a:rPr>
              <a:t>Taking Offense</a:t>
            </a:r>
            <a:endParaRPr lang="zh-CN" altLang="en-US" sz="1600" b="1">
              <a:latin typeface="Times New Roman" panose="02020603050405020304" charset="0"/>
              <a:cs typeface="Times New Roman" panose="02020603050405020304" charset="0"/>
            </a:endParaRPr>
          </a:p>
        </p:txBody>
      </p:sp>
      <p:sp>
        <p:nvSpPr>
          <p:cNvPr id="11" name="文本框 10"/>
          <p:cNvSpPr txBox="1"/>
          <p:nvPr/>
        </p:nvSpPr>
        <p:spPr>
          <a:xfrm>
            <a:off x="486410" y="3982085"/>
            <a:ext cx="3027680" cy="645160"/>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relentless </a:t>
            </a:r>
            <a:r>
              <a:rPr lang="zh-CN" altLang="en-US" sz="1200" b="1" i="1">
                <a:solidFill>
                  <a:schemeClr val="accent1"/>
                </a:solidFill>
                <a:latin typeface="Times New Roman" panose="02020603050405020304" charset="0"/>
                <a:cs typeface="Times New Roman" panose="02020603050405020304" charset="0"/>
              </a:rPr>
              <a:t>adj</a:t>
            </a:r>
            <a:r>
              <a:rPr lang="zh-CN" altLang="en-US" sz="1200" b="1">
                <a:solidFill>
                  <a:schemeClr val="accent1"/>
                </a:solidFill>
                <a:latin typeface="Times New Roman" panose="02020603050405020304" charset="0"/>
                <a:cs typeface="Times New Roman" panose="02020603050405020304" charset="0"/>
              </a:rPr>
              <a:t>. 残酷的</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affront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冒犯</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adversary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敌手</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486410" y="3982085"/>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1"/>
          <a:stretch>
            <a:fillRect/>
          </a:stretch>
        </p:blipFill>
        <p:spPr>
          <a:xfrm>
            <a:off x="212725" y="1538605"/>
            <a:ext cx="2496820" cy="2066290"/>
          </a:xfrm>
          <a:prstGeom prst="rect">
            <a:avLst/>
          </a:prstGeom>
        </p:spPr>
      </p:pic>
    </p:spTree>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Two</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726440" y="1083945"/>
            <a:ext cx="7546975" cy="2999740"/>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In contrast, Russia emerged as a nation in an environment of almost infinite, although mostly quite </a:t>
            </a:r>
            <a:r>
              <a:rPr sz="1400" b="1">
                <a:solidFill>
                  <a:srgbClr val="C00000"/>
                </a:solidFill>
                <a:latin typeface="Times New Roman" panose="02020603050405020304" charset="0"/>
                <a:cs typeface="Times New Roman" panose="02020603050405020304" charset="0"/>
              </a:rPr>
              <a:t>diffuse</a:t>
            </a:r>
            <a:r>
              <a:rPr sz="1400">
                <a:latin typeface="Times New Roman" panose="02020603050405020304" charset="0"/>
                <a:cs typeface="Times New Roman" panose="02020603050405020304" charset="0"/>
              </a:rPr>
              <a:t>, resources. It also drew from the </a:t>
            </a:r>
            <a:r>
              <a:rPr sz="1400" b="1">
                <a:solidFill>
                  <a:srgbClr val="C00000"/>
                </a:solidFill>
                <a:latin typeface="Times New Roman" panose="02020603050405020304" charset="0"/>
                <a:cs typeface="Times New Roman" panose="02020603050405020304" charset="0"/>
              </a:rPr>
              <a:t>bounty</a:t>
            </a:r>
            <a:r>
              <a:rPr sz="1400">
                <a:latin typeface="Times New Roman" panose="02020603050405020304" charset="0"/>
                <a:cs typeface="Times New Roman" panose="02020603050405020304" charset="0"/>
              </a:rPr>
              <a:t> of the trade route that led from the Vikings to the Greeks, which was so active that Arab geographers believed that there was a salt-water strait linking the Black Sea with the Baltic, whereas the route consisted of rivers with a considerable amount of </a:t>
            </a:r>
            <a:r>
              <a:rPr sz="1400" b="1">
                <a:solidFill>
                  <a:srgbClr val="C00000"/>
                </a:solidFill>
                <a:latin typeface="Times New Roman" panose="02020603050405020304" charset="0"/>
                <a:cs typeface="Times New Roman" panose="02020603050405020304" charset="0"/>
              </a:rPr>
              <a:t>portage</a:t>
            </a:r>
            <a:r>
              <a:rPr sz="1400">
                <a:latin typeface="Times New Roman" panose="02020603050405020304" charset="0"/>
                <a:cs typeface="Times New Roman" panose="02020603050405020304" charset="0"/>
              </a:rPr>
              <a:t>. In this environment, it was important to avoid conflict, and people who would draw their swords at a single misspoken word were unlikely to do well in it.</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Thus, a very different conflict resolution strategy has emerged, which survives to this day. If you insult, </a:t>
            </a:r>
            <a:r>
              <a:rPr sz="1400" b="1">
                <a:solidFill>
                  <a:srgbClr val="C00000"/>
                </a:solidFill>
                <a:latin typeface="Times New Roman" panose="02020603050405020304" charset="0"/>
                <a:cs typeface="Times New Roman" panose="02020603050405020304" charset="0"/>
              </a:rPr>
              <a:t>aggrieve</a:t>
            </a:r>
            <a:r>
              <a:rPr sz="1400">
                <a:latin typeface="Times New Roman" panose="02020603050405020304" charset="0"/>
                <a:cs typeface="Times New Roman" panose="02020603050405020304" charset="0"/>
              </a:rPr>
              <a:t> or otherwise harm a Russian, you are unlikely to get a fight (unless it happens to be a demonstrative beating held in a public setting, or a calculated settling of scores through violence). </a:t>
            </a:r>
            <a:endParaRPr sz="1400">
              <a:latin typeface="Times New Roman" panose="02020603050405020304" charset="0"/>
              <a:cs typeface="Times New Roman" panose="02020603050405020304" charset="0"/>
            </a:endParaRPr>
          </a:p>
        </p:txBody>
      </p:sp>
      <p:sp>
        <p:nvSpPr>
          <p:cNvPr id="11" name="文本框 10"/>
          <p:cNvSpPr txBox="1"/>
          <p:nvPr/>
        </p:nvSpPr>
        <p:spPr>
          <a:xfrm>
            <a:off x="726440" y="4284345"/>
            <a:ext cx="3622040" cy="82994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diffuse </a:t>
            </a:r>
            <a:r>
              <a:rPr lang="zh-CN" altLang="en-US" sz="1200" b="1" i="1">
                <a:solidFill>
                  <a:schemeClr val="accent1"/>
                </a:solidFill>
                <a:latin typeface="Times New Roman" panose="02020603050405020304" charset="0"/>
                <a:cs typeface="Times New Roman" panose="02020603050405020304" charset="0"/>
              </a:rPr>
              <a:t>adj</a:t>
            </a:r>
            <a:r>
              <a:rPr lang="zh-CN" altLang="en-US" sz="1200" b="1">
                <a:solidFill>
                  <a:schemeClr val="accent1"/>
                </a:solidFill>
                <a:latin typeface="Times New Roman" panose="02020603050405020304" charset="0"/>
                <a:cs typeface="Times New Roman" panose="02020603050405020304" charset="0"/>
              </a:rPr>
              <a:t>. 扩散的，散开的</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bounty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馈赠</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portage </a:t>
            </a:r>
            <a:r>
              <a:rPr lang="zh-CN" altLang="en-US" sz="1200" b="1" i="1">
                <a:solidFill>
                  <a:schemeClr val="accent1"/>
                </a:solidFill>
                <a:latin typeface="Times New Roman" panose="02020603050405020304" charset="0"/>
                <a:cs typeface="Times New Roman" panose="02020603050405020304" charset="0"/>
              </a:rPr>
              <a:t>n. </a:t>
            </a:r>
            <a:r>
              <a:rPr lang="zh-CN" altLang="en-US" sz="1200" b="1">
                <a:solidFill>
                  <a:schemeClr val="accent1"/>
                </a:solidFill>
                <a:latin typeface="Times New Roman" panose="02020603050405020304" charset="0"/>
                <a:cs typeface="Times New Roman" panose="02020603050405020304" charset="0"/>
              </a:rPr>
              <a:t>搬运</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aggrieve </a:t>
            </a:r>
            <a:r>
              <a:rPr lang="zh-CN" altLang="en-US" sz="1200" b="1" i="1">
                <a:solidFill>
                  <a:schemeClr val="accent1"/>
                </a:solidFill>
                <a:latin typeface="Times New Roman" panose="02020603050405020304" charset="0"/>
                <a:cs typeface="Times New Roman" panose="02020603050405020304" charset="0"/>
              </a:rPr>
              <a:t>v.</a:t>
            </a:r>
            <a:r>
              <a:rPr lang="zh-CN" altLang="en-US" sz="1200" b="1">
                <a:solidFill>
                  <a:schemeClr val="accent1"/>
                </a:solidFill>
                <a:latin typeface="Times New Roman" panose="02020603050405020304" charset="0"/>
                <a:cs typeface="Times New Roman" panose="02020603050405020304" charset="0"/>
              </a:rPr>
              <a:t> 侵害······ 合法权利</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89940" y="4284345"/>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Two</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233805"/>
            <a:ext cx="7546975" cy="2676525"/>
          </a:xfrm>
          <a:prstGeom prst="rect">
            <a:avLst/>
          </a:prstGeom>
          <a:noFill/>
        </p:spPr>
        <p:txBody>
          <a:bodyPr wrap="square" rtlCol="0" anchor="t">
            <a:spAutoFit/>
          </a:bodyPr>
          <a:p>
            <a:pPr indent="0" algn="just" latinLnBrk="0">
              <a:lnSpc>
                <a:spcPct val="150000"/>
              </a:lnSpc>
            </a:pPr>
            <a:r>
              <a:rPr sz="1400">
                <a:latin typeface="Times New Roman" panose="02020603050405020304" charset="0"/>
                <a:cs typeface="Times New Roman" panose="02020603050405020304" charset="0"/>
              </a:rPr>
              <a:t>Instead, more likely than not, the Russian will simply tell you to go to hell, and then refuse to have anything further to do with you. If physical </a:t>
            </a:r>
            <a:r>
              <a:rPr sz="1400" b="1">
                <a:solidFill>
                  <a:srgbClr val="C00000"/>
                </a:solidFill>
                <a:latin typeface="Times New Roman" panose="02020603050405020304" charset="0"/>
                <a:cs typeface="Times New Roman" panose="02020603050405020304" charset="0"/>
              </a:rPr>
              <a:t>proximity</a:t>
            </a:r>
            <a:r>
              <a:rPr sz="1400">
                <a:latin typeface="Times New Roman" panose="02020603050405020304" charset="0"/>
                <a:cs typeface="Times New Roman" panose="02020603050405020304" charset="0"/>
              </a:rPr>
              <a:t> makes this difficult, the Russian will consider relocating, moving in any direction that happens to be away from you. So common is this speech act in practice that it has been </a:t>
            </a:r>
            <a:r>
              <a:rPr sz="1400" b="1">
                <a:solidFill>
                  <a:srgbClr val="C00000"/>
                </a:solidFill>
                <a:latin typeface="Times New Roman" panose="02020603050405020304" charset="0"/>
                <a:cs typeface="Times New Roman" panose="02020603050405020304" charset="0"/>
              </a:rPr>
              <a:t>abbreviated</a:t>
            </a:r>
            <a:r>
              <a:rPr sz="1400">
                <a:latin typeface="Times New Roman" panose="02020603050405020304" charset="0"/>
                <a:cs typeface="Times New Roman" panose="02020603050405020304" charset="0"/>
              </a:rPr>
              <a:t> to a monosyllabic utterance “Пшёл!” (“Pshol!”) and can be referred to simply as “послать” (literally, “to send”). In an environment where there is an almost infinite amount of free land to settle, such a strategy makes perfect sense. Russians live like settled people, but when they have to move, they move like </a:t>
            </a:r>
            <a:r>
              <a:rPr sz="1400" b="1">
                <a:solidFill>
                  <a:srgbClr val="C00000"/>
                </a:solidFill>
                <a:latin typeface="Times New Roman" panose="02020603050405020304" charset="0"/>
                <a:cs typeface="Times New Roman" panose="02020603050405020304" charset="0"/>
              </a:rPr>
              <a:t>nomads</a:t>
            </a:r>
            <a:r>
              <a:rPr sz="1400">
                <a:latin typeface="Times New Roman" panose="02020603050405020304" charset="0"/>
                <a:cs typeface="Times New Roman" panose="02020603050405020304" charset="0"/>
              </a:rPr>
              <a:t>, whose main method of conflict resolution is voluntary relocation.</a:t>
            </a:r>
            <a:endParaRPr sz="1400">
              <a:latin typeface="Times New Roman" panose="02020603050405020304" charset="0"/>
              <a:cs typeface="Times New Roman" panose="02020603050405020304" charset="0"/>
            </a:endParaRPr>
          </a:p>
        </p:txBody>
      </p:sp>
      <p:sp>
        <p:nvSpPr>
          <p:cNvPr id="11" name="文本框 10"/>
          <p:cNvSpPr txBox="1"/>
          <p:nvPr/>
        </p:nvSpPr>
        <p:spPr>
          <a:xfrm>
            <a:off x="726440" y="4177030"/>
            <a:ext cx="3622040" cy="645160"/>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proximity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邻近</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abbreviate </a:t>
            </a:r>
            <a:r>
              <a:rPr lang="zh-CN" altLang="en-US" sz="1200" b="1" i="1">
                <a:solidFill>
                  <a:schemeClr val="accent1"/>
                </a:solidFill>
                <a:latin typeface="Times New Roman" panose="02020603050405020304" charset="0"/>
                <a:cs typeface="Times New Roman" panose="02020603050405020304" charset="0"/>
              </a:rPr>
              <a:t>v</a:t>
            </a:r>
            <a:r>
              <a:rPr lang="zh-CN" altLang="en-US" sz="1200" b="1">
                <a:solidFill>
                  <a:schemeClr val="accent1"/>
                </a:solidFill>
                <a:latin typeface="Times New Roman" panose="02020603050405020304" charset="0"/>
                <a:cs typeface="Times New Roman" panose="02020603050405020304" charset="0"/>
              </a:rPr>
              <a:t>. 缩写</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nomad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游牧民</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802005" y="417703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Two</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274445"/>
            <a:ext cx="4688840" cy="332295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This response to grievance as something permanent is a major </a:t>
            </a:r>
            <a:r>
              <a:rPr sz="1400" b="1">
                <a:solidFill>
                  <a:srgbClr val="C00000"/>
                </a:solidFill>
                <a:latin typeface="Times New Roman" panose="02020603050405020304" charset="0"/>
                <a:cs typeface="Times New Roman" panose="02020603050405020304" charset="0"/>
              </a:rPr>
              <a:t>facet</a:t>
            </a:r>
            <a:r>
              <a:rPr sz="1400">
                <a:latin typeface="Times New Roman" panose="02020603050405020304" charset="0"/>
                <a:cs typeface="Times New Roman" panose="02020603050405020304" charset="0"/>
              </a:rPr>
              <a:t> of the Russian culture, and westerners who do not understand it are unlikely to achieve an outcome they would like, or even understand. To a westerner, an insult can be resolved by saying something like “I am sorry!” To a Russian that’s pretty much just noise, especially if it is being emitted by somebody who has already been told to go to hell. A verbal apology that is not backed up by something</a:t>
            </a:r>
            <a:r>
              <a:rPr sz="1400" b="1">
                <a:solidFill>
                  <a:srgbClr val="C00000"/>
                </a:solidFill>
                <a:latin typeface="Times New Roman" panose="02020603050405020304" charset="0"/>
                <a:cs typeface="Times New Roman" panose="02020603050405020304" charset="0"/>
              </a:rPr>
              <a:t> tangible</a:t>
            </a:r>
            <a:r>
              <a:rPr sz="1400">
                <a:latin typeface="Times New Roman" panose="02020603050405020304" charset="0"/>
                <a:cs typeface="Times New Roman" panose="02020603050405020304" charset="0"/>
              </a:rPr>
              <a:t> is one of these rules of politeness, which to the Russians are something of a luxury.</a:t>
            </a:r>
            <a:endParaRPr sz="1400">
              <a:latin typeface="Times New Roman" panose="02020603050405020304" charset="0"/>
              <a:cs typeface="Times New Roman" panose="02020603050405020304" charset="0"/>
            </a:endParaRPr>
          </a:p>
        </p:txBody>
      </p:sp>
      <p:sp>
        <p:nvSpPr>
          <p:cNvPr id="11" name="文本框 10"/>
          <p:cNvSpPr txBox="1"/>
          <p:nvPr/>
        </p:nvSpPr>
        <p:spPr>
          <a:xfrm>
            <a:off x="5524500" y="4212590"/>
            <a:ext cx="3622040" cy="46037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facet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方面</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tangible </a:t>
            </a:r>
            <a:r>
              <a:rPr lang="zh-CN" altLang="en-US" sz="1200" b="1" i="1">
                <a:solidFill>
                  <a:schemeClr val="accent1"/>
                </a:solidFill>
                <a:latin typeface="Times New Roman" panose="02020603050405020304" charset="0"/>
                <a:cs typeface="Times New Roman" panose="02020603050405020304" charset="0"/>
              </a:rPr>
              <a:t>adj</a:t>
            </a:r>
            <a:r>
              <a:rPr lang="zh-CN" altLang="en-US" sz="1200" b="1">
                <a:solidFill>
                  <a:schemeClr val="accent1"/>
                </a:solidFill>
                <a:latin typeface="Times New Roman" panose="02020603050405020304" charset="0"/>
                <a:cs typeface="Times New Roman" panose="02020603050405020304" charset="0"/>
              </a:rPr>
              <a:t>. 有形的</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5524500" y="408178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5524500" y="1366520"/>
            <a:ext cx="3042285" cy="2410460"/>
          </a:xfrm>
          <a:prstGeom prst="rect">
            <a:avLst/>
          </a:prstGeom>
        </p:spPr>
      </p:pic>
    </p:spTree>
  </p:cSld>
  <p:clrMapOvr>
    <a:masterClrMapping/>
  </p:clrMapOvr>
  <p:transition spd="slow"/>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Three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2924175" y="1392555"/>
            <a:ext cx="5591175" cy="2999740"/>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Russia has a long hi s tory of being invaded from every direction, but especially from the West, and Russian culture has evolved a certain </a:t>
            </a:r>
            <a:r>
              <a:rPr sz="1400" b="1">
                <a:solidFill>
                  <a:srgbClr val="C00000"/>
                </a:solidFill>
                <a:latin typeface="Times New Roman" panose="02020603050405020304" charset="0"/>
                <a:cs typeface="Times New Roman" panose="02020603050405020304" charset="0"/>
              </a:rPr>
              <a:t>mindset </a:t>
            </a:r>
            <a:r>
              <a:rPr sz="1400">
                <a:latin typeface="Times New Roman" panose="02020603050405020304" charset="0"/>
                <a:cs typeface="Times New Roman" panose="02020603050405020304" charset="0"/>
              </a:rPr>
              <a:t>which is difficult for outsiders to comprehend. First of all, it is important to realize that when Russians fight off an invasion (and having the CIA and the US State Department run </a:t>
            </a:r>
            <a:r>
              <a:rPr sz="1400" b="1">
                <a:solidFill>
                  <a:srgbClr val="C00000"/>
                </a:solidFill>
                <a:latin typeface="Times New Roman" panose="02020603050405020304" charset="0"/>
                <a:cs typeface="Times New Roman" panose="02020603050405020304" charset="0"/>
              </a:rPr>
              <a:t>Ukraine</a:t>
            </a:r>
            <a:r>
              <a:rPr sz="1400">
                <a:latin typeface="Times New Roman" panose="02020603050405020304" charset="0"/>
                <a:cs typeface="Times New Roman" panose="02020603050405020304" charset="0"/>
              </a:rPr>
              <a:t> with the help of Ukrainian Nazis qualifies as an invasion), they are not fighting for territory, at least not directly. Rather, they are fighting for Russia as a concept. And the concept states that Russia has been invaded numerous times, but never successfully. In the Russian mindset, invading Russia successfully involves </a:t>
            </a:r>
            <a:endParaRPr sz="1400">
              <a:latin typeface="Times New Roman" panose="02020603050405020304" charset="0"/>
              <a:cs typeface="Times New Roman" panose="02020603050405020304" charset="0"/>
            </a:endParaRPr>
          </a:p>
        </p:txBody>
      </p:sp>
      <p:sp>
        <p:nvSpPr>
          <p:cNvPr id="2" name="文本框 1"/>
          <p:cNvSpPr txBox="1"/>
          <p:nvPr/>
        </p:nvSpPr>
        <p:spPr>
          <a:xfrm>
            <a:off x="3958590" y="946150"/>
            <a:ext cx="3677920" cy="337185"/>
          </a:xfrm>
          <a:prstGeom prst="rect">
            <a:avLst/>
          </a:prstGeom>
          <a:noFill/>
        </p:spPr>
        <p:txBody>
          <a:bodyPr wrap="square" rtlCol="0" anchor="t">
            <a:spAutoFit/>
          </a:bodyPr>
          <a:p>
            <a:pPr algn="ctr"/>
            <a:r>
              <a:rPr lang="zh-CN" altLang="en-US" sz="1600" b="1">
                <a:latin typeface="Times New Roman" panose="02020603050405020304" charset="0"/>
                <a:cs typeface="Times New Roman" panose="02020603050405020304" charset="0"/>
              </a:rPr>
              <a:t>Dealing with Invaders</a:t>
            </a:r>
            <a:endParaRPr lang="zh-CN" altLang="en-US" sz="1600" b="1">
              <a:latin typeface="Times New Roman" panose="02020603050405020304" charset="0"/>
              <a:cs typeface="Times New Roman" panose="02020603050405020304" charset="0"/>
            </a:endParaRPr>
          </a:p>
        </p:txBody>
      </p:sp>
      <p:sp>
        <p:nvSpPr>
          <p:cNvPr id="11" name="文本框 10"/>
          <p:cNvSpPr txBox="1"/>
          <p:nvPr/>
        </p:nvSpPr>
        <p:spPr>
          <a:xfrm>
            <a:off x="486410" y="4315460"/>
            <a:ext cx="3027680" cy="46037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mindset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心态</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Ukraine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乌克兰（国名）</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486410" y="431546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图片 4"/>
          <p:cNvPicPr>
            <a:picLocks noChangeAspect="1"/>
          </p:cNvPicPr>
          <p:nvPr/>
        </p:nvPicPr>
        <p:blipFill>
          <a:blip r:embed="rId1"/>
          <a:stretch>
            <a:fillRect/>
          </a:stretch>
        </p:blipFill>
        <p:spPr>
          <a:xfrm>
            <a:off x="350520" y="1534795"/>
            <a:ext cx="2449195" cy="2073275"/>
          </a:xfrm>
          <a:prstGeom prst="rect">
            <a:avLst/>
          </a:prstGeom>
        </p:spPr>
      </p:pic>
    </p:spTree>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Three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200150"/>
            <a:ext cx="7573645" cy="2999740"/>
          </a:xfrm>
          <a:prstGeom prst="rect">
            <a:avLst/>
          </a:prstGeom>
          <a:noFill/>
        </p:spPr>
        <p:txBody>
          <a:bodyPr wrap="square" rtlCol="0" anchor="t">
            <a:spAutoFit/>
          </a:bodyPr>
          <a:p>
            <a:pPr indent="0" algn="just" latinLnBrk="0">
              <a:lnSpc>
                <a:spcPct val="150000"/>
              </a:lnSpc>
            </a:pPr>
            <a:r>
              <a:rPr sz="1400">
                <a:latin typeface="Times New Roman" panose="02020603050405020304" charset="0"/>
                <a:cs typeface="Times New Roman" panose="02020603050405020304" charset="0"/>
              </a:rPr>
              <a:t>killing just about every Russian, and, as they are fond of saying, “They can’t kill us all.” (“Нас всех не убьёшь.”) Population can be restored over time (it was down 22 million at the end of World War II), but the concept, once lost, would be lost forever. It may sound </a:t>
            </a:r>
            <a:r>
              <a:rPr sz="1400" b="1">
                <a:solidFill>
                  <a:srgbClr val="FF0000"/>
                </a:solidFill>
                <a:latin typeface="Times New Roman" panose="02020603050405020304" charset="0"/>
                <a:cs typeface="Times New Roman" panose="02020603050405020304" charset="0"/>
              </a:rPr>
              <a:t>nonsensical </a:t>
            </a:r>
            <a:r>
              <a:rPr sz="1400">
                <a:latin typeface="Times New Roman" panose="02020603050405020304" charset="0"/>
                <a:cs typeface="Times New Roman" panose="02020603050405020304" charset="0"/>
              </a:rPr>
              <a:t>to a westerner to hear Russians call their country “a country of princes, poets and saints,” but that’s what it is — it is a state of mind. Russia doesn’t have a history — it is its history.</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Because the Russians fight for the concept of Russia rather than for any given chunk of Russian territory, they are always rather willing to retreat — at first. When Napoleon invaded Russia, fully planning to </a:t>
            </a:r>
            <a:r>
              <a:rPr sz="1400" b="1">
                <a:solidFill>
                  <a:srgbClr val="FF0000"/>
                </a:solidFill>
                <a:latin typeface="Times New Roman" panose="02020603050405020304" charset="0"/>
                <a:cs typeface="Times New Roman" panose="02020603050405020304" charset="0"/>
              </a:rPr>
              <a:t>plunder</a:t>
            </a:r>
            <a:r>
              <a:rPr sz="1400">
                <a:latin typeface="Times New Roman" panose="02020603050405020304" charset="0"/>
                <a:cs typeface="Times New Roman" panose="02020603050405020304" charset="0"/>
              </a:rPr>
              <a:t> his way across the countryside, he found the entire countryside torched by the retreating Russians. When he finally occupied Moscow, it too went up in flames. Napoleon camped out </a:t>
            </a:r>
            <a:endParaRPr sz="1400">
              <a:latin typeface="Times New Roman" panose="02020603050405020304" charset="0"/>
              <a:cs typeface="Times New Roman" panose="02020603050405020304" charset="0"/>
            </a:endParaRPr>
          </a:p>
        </p:txBody>
      </p:sp>
      <p:sp>
        <p:nvSpPr>
          <p:cNvPr id="11" name="文本框 10"/>
          <p:cNvSpPr txBox="1"/>
          <p:nvPr/>
        </p:nvSpPr>
        <p:spPr>
          <a:xfrm>
            <a:off x="726440" y="4315460"/>
            <a:ext cx="3027680" cy="46037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nonsensical </a:t>
            </a:r>
            <a:r>
              <a:rPr lang="zh-CN" altLang="en-US" sz="1200" b="1" i="1">
                <a:solidFill>
                  <a:schemeClr val="accent1"/>
                </a:solidFill>
                <a:latin typeface="Times New Roman" panose="02020603050405020304" charset="0"/>
                <a:cs typeface="Times New Roman" panose="02020603050405020304" charset="0"/>
              </a:rPr>
              <a:t>adj</a:t>
            </a:r>
            <a:r>
              <a:rPr lang="zh-CN" altLang="en-US" sz="1200" b="1">
                <a:solidFill>
                  <a:schemeClr val="accent1"/>
                </a:solidFill>
                <a:latin typeface="Times New Roman" panose="02020603050405020304" charset="0"/>
                <a:cs typeface="Times New Roman" panose="02020603050405020304" charset="0"/>
              </a:rPr>
              <a:t>. 无意义的，荒谬的</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plunder </a:t>
            </a:r>
            <a:r>
              <a:rPr lang="zh-CN" altLang="en-US" sz="1200" b="1" i="1">
                <a:solidFill>
                  <a:schemeClr val="accent1"/>
                </a:solidFill>
                <a:latin typeface="Times New Roman" panose="02020603050405020304" charset="0"/>
                <a:cs typeface="Times New Roman" panose="02020603050405020304" charset="0"/>
              </a:rPr>
              <a:t>v.</a:t>
            </a:r>
            <a:r>
              <a:rPr lang="zh-CN" altLang="en-US" sz="1200" b="1">
                <a:solidFill>
                  <a:schemeClr val="accent1"/>
                </a:solidFill>
                <a:latin typeface="Times New Roman" panose="02020603050405020304" charset="0"/>
                <a:cs typeface="Times New Roman" panose="02020603050405020304" charset="0"/>
              </a:rPr>
              <a:t> 掠夺</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26440" y="431546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Three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355090"/>
            <a:ext cx="7573645" cy="2030095"/>
          </a:xfrm>
          <a:prstGeom prst="rect">
            <a:avLst/>
          </a:prstGeom>
          <a:noFill/>
        </p:spPr>
        <p:txBody>
          <a:bodyPr wrap="square" rtlCol="0" anchor="t">
            <a:spAutoFit/>
          </a:bodyPr>
          <a:p>
            <a:pPr indent="0" algn="just" latinLnBrk="0">
              <a:lnSpc>
                <a:spcPct val="150000"/>
              </a:lnSpc>
            </a:pPr>
            <a:r>
              <a:rPr sz="1400">
                <a:latin typeface="Times New Roman" panose="02020603050405020304" charset="0"/>
                <a:cs typeface="Times New Roman" panose="02020603050405020304" charset="0"/>
              </a:rPr>
              <a:t>for a bit, but eventually, realizing that there was nothing more to be done (attack Siberia?) and that his army would starve and die of exposure if they remained, he beat a hasty and shameful retreat, eventually abandoning his men to their fate. As they retreated, another facet of Russian cultural </a:t>
            </a:r>
            <a:r>
              <a:rPr sz="1400" b="1">
                <a:solidFill>
                  <a:srgbClr val="FF0000"/>
                </a:solidFill>
                <a:latin typeface="Times New Roman" panose="02020603050405020304" charset="0"/>
                <a:cs typeface="Times New Roman" panose="02020603050405020304" charset="0"/>
              </a:rPr>
              <a:t>heritage came to the fore</a:t>
            </a:r>
            <a:r>
              <a:rPr sz="1400">
                <a:latin typeface="Times New Roman" panose="02020603050405020304" charset="0"/>
                <a:cs typeface="Times New Roman" panose="02020603050405020304" charset="0"/>
              </a:rPr>
              <a:t>: every peasant from every village that got torched as the Russians retreated was in the forefront as the Russians advanced, </a:t>
            </a:r>
            <a:r>
              <a:rPr sz="1400" b="1">
                <a:solidFill>
                  <a:srgbClr val="FF0000"/>
                </a:solidFill>
                <a:effectLst/>
                <a:latin typeface="Times New Roman" panose="02020603050405020304" charset="0"/>
                <a:cs typeface="Times New Roman" panose="02020603050405020304" charset="0"/>
              </a:rPr>
              <a:t>itching</a:t>
            </a:r>
            <a:r>
              <a:rPr sz="1400">
                <a:latin typeface="Times New Roman" panose="02020603050405020304" charset="0"/>
                <a:cs typeface="Times New Roman" panose="02020603050405020304" charset="0"/>
              </a:rPr>
              <a:t> for a chance to </a:t>
            </a:r>
            <a:r>
              <a:rPr sz="1400" b="1">
                <a:solidFill>
                  <a:srgbClr val="FF0000"/>
                </a:solidFill>
                <a:latin typeface="Times New Roman" panose="02020603050405020304" charset="0"/>
                <a:cs typeface="Times New Roman" panose="02020603050405020304" charset="0"/>
              </a:rPr>
              <a:t>take a potshot</a:t>
            </a:r>
            <a:r>
              <a:rPr sz="1400">
                <a:latin typeface="Times New Roman" panose="02020603050405020304" charset="0"/>
                <a:cs typeface="Times New Roman" panose="02020603050405020304" charset="0"/>
              </a:rPr>
              <a:t> at a French soldier.</a:t>
            </a:r>
            <a:endParaRPr sz="1400">
              <a:latin typeface="Times New Roman" panose="02020603050405020304" charset="0"/>
              <a:cs typeface="Times New Roman" panose="02020603050405020304" charset="0"/>
            </a:endParaRPr>
          </a:p>
        </p:txBody>
      </p:sp>
      <p:sp>
        <p:nvSpPr>
          <p:cNvPr id="11" name="文本框 10"/>
          <p:cNvSpPr txBox="1"/>
          <p:nvPr/>
        </p:nvSpPr>
        <p:spPr>
          <a:xfrm>
            <a:off x="726440" y="3863340"/>
            <a:ext cx="3027680" cy="82994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heritage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遗产</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come to the fore 涌现</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itch </a:t>
            </a:r>
            <a:r>
              <a:rPr lang="zh-CN" altLang="en-US" sz="1200" b="1" i="1">
                <a:solidFill>
                  <a:schemeClr val="accent1"/>
                </a:solidFill>
                <a:latin typeface="Times New Roman" panose="02020603050405020304" charset="0"/>
                <a:cs typeface="Times New Roman" panose="02020603050405020304" charset="0"/>
              </a:rPr>
              <a:t>v.</a:t>
            </a:r>
            <a:r>
              <a:rPr lang="zh-CN" altLang="en-US" sz="1200" b="1">
                <a:solidFill>
                  <a:schemeClr val="accent1"/>
                </a:solidFill>
                <a:latin typeface="Times New Roman" panose="02020603050405020304" charset="0"/>
                <a:cs typeface="Times New Roman" panose="02020603050405020304" charset="0"/>
              </a:rPr>
              <a:t> 渴望；痒</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take a potshot 抨击</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26440" y="386334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Four</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414780"/>
            <a:ext cx="7705090" cy="267652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The reality is that for obvious reasons of history, culture and above all, geography, Russia and China have faced different directions through most of their history: China towards Asia (where it is the supreme East Asian civilization) and Russia towards Europe. That should not however </a:t>
            </a:r>
            <a:r>
              <a:rPr sz="1400" b="1">
                <a:solidFill>
                  <a:srgbClr val="FF0000"/>
                </a:solidFill>
                <a:latin typeface="Times New Roman" panose="02020603050405020304" charset="0"/>
                <a:cs typeface="Times New Roman" panose="02020603050405020304" charset="0"/>
              </a:rPr>
              <a:t>disguise </a:t>
            </a:r>
            <a:r>
              <a:rPr sz="1400">
                <a:latin typeface="Times New Roman" panose="02020603050405020304" charset="0"/>
                <a:cs typeface="Times New Roman" panose="02020603050405020304" charset="0"/>
              </a:rPr>
              <a:t>the fact that their interaction has been very </a:t>
            </a:r>
            <a:r>
              <a:rPr sz="1400" b="1">
                <a:solidFill>
                  <a:srgbClr val="FF0000"/>
                </a:solidFill>
                <a:latin typeface="Times New Roman" panose="02020603050405020304" charset="0"/>
                <a:cs typeface="Times New Roman" panose="02020603050405020304" charset="0"/>
              </a:rPr>
              <a:t>prolonged</a:t>
            </a:r>
            <a:r>
              <a:rPr sz="1400">
                <a:latin typeface="Times New Roman" panose="02020603050405020304" charset="0"/>
                <a:cs typeface="Times New Roman" panose="02020603050405020304" charset="0"/>
              </a:rPr>
              <a:t> (since the 1680s) — longer in fact than that of China with any of the major Western powers — and generally peaceful and mostly friendly. Periods of </a:t>
            </a:r>
            <a:r>
              <a:rPr sz="1400" b="1">
                <a:solidFill>
                  <a:srgbClr val="FF0000"/>
                </a:solidFill>
                <a:latin typeface="Times New Roman" panose="02020603050405020304" charset="0"/>
                <a:cs typeface="Times New Roman" panose="02020603050405020304" charset="0"/>
              </a:rPr>
              <a:t>outright hostility</a:t>
            </a:r>
            <a:r>
              <a:rPr sz="1400">
                <a:latin typeface="Times New Roman" panose="02020603050405020304" charset="0"/>
                <a:cs typeface="Times New Roman" panose="02020603050405020304" charset="0"/>
              </a:rPr>
              <a:t> have been short lived and rare. Despite sharing the world’s longest border, all-out war between the two countries has never happened. On the two occasions (in the 1680s and 1960s) when it briefly appeared that it might, both drew back and eventually sought and achieved a </a:t>
            </a:r>
            <a:r>
              <a:rPr sz="1400" b="1">
                <a:solidFill>
                  <a:srgbClr val="FF0000"/>
                </a:solidFill>
                <a:latin typeface="Times New Roman" panose="02020603050405020304" charset="0"/>
                <a:cs typeface="Times New Roman" panose="02020603050405020304" charset="0"/>
              </a:rPr>
              <a:t>compromise</a:t>
            </a:r>
            <a:r>
              <a:rPr sz="1400">
                <a:latin typeface="Times New Roman" panose="02020603050405020304" charset="0"/>
                <a:cs typeface="Times New Roman" panose="02020603050405020304" charset="0"/>
              </a:rPr>
              <a:t>.</a:t>
            </a:r>
            <a:endParaRPr sz="1400">
              <a:latin typeface="Times New Roman" panose="02020603050405020304" charset="0"/>
              <a:cs typeface="Times New Roman" panose="02020603050405020304" charset="0"/>
            </a:endParaRPr>
          </a:p>
        </p:txBody>
      </p:sp>
      <p:sp>
        <p:nvSpPr>
          <p:cNvPr id="2" name="文本框 1"/>
          <p:cNvSpPr txBox="1"/>
          <p:nvPr/>
        </p:nvSpPr>
        <p:spPr>
          <a:xfrm>
            <a:off x="2531110" y="950595"/>
            <a:ext cx="4081780" cy="337185"/>
          </a:xfrm>
          <a:prstGeom prst="rect">
            <a:avLst/>
          </a:prstGeom>
          <a:noFill/>
        </p:spPr>
        <p:txBody>
          <a:bodyPr wrap="square" rtlCol="0" anchor="t">
            <a:spAutoFit/>
          </a:bodyPr>
          <a:p>
            <a:pPr algn="ctr"/>
            <a:r>
              <a:rPr lang="zh-CN" altLang="en-US" sz="1600" b="1">
                <a:latin typeface="Times New Roman" panose="02020603050405020304" charset="0"/>
                <a:cs typeface="Times New Roman" panose="02020603050405020304" charset="0"/>
              </a:rPr>
              <a:t>An Outlook on Russia-China Relationship</a:t>
            </a:r>
            <a:endParaRPr lang="zh-CN" altLang="en-US" sz="1600" b="1">
              <a:latin typeface="Times New Roman" panose="02020603050405020304" charset="0"/>
              <a:cs typeface="Times New Roman" panose="02020603050405020304" charset="0"/>
            </a:endParaRPr>
          </a:p>
        </p:txBody>
      </p:sp>
      <p:sp>
        <p:nvSpPr>
          <p:cNvPr id="11" name="文本框 10"/>
          <p:cNvSpPr txBox="1"/>
          <p:nvPr/>
        </p:nvSpPr>
        <p:spPr>
          <a:xfrm>
            <a:off x="726440" y="4377055"/>
            <a:ext cx="3027680" cy="82994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disguise </a:t>
            </a:r>
            <a:r>
              <a:rPr lang="zh-CN" altLang="en-US" sz="1200" b="1" i="1">
                <a:solidFill>
                  <a:schemeClr val="accent1"/>
                </a:solidFill>
                <a:latin typeface="Times New Roman" panose="02020603050405020304" charset="0"/>
                <a:cs typeface="Times New Roman" panose="02020603050405020304" charset="0"/>
              </a:rPr>
              <a:t>v.</a:t>
            </a:r>
            <a:r>
              <a:rPr lang="zh-CN" altLang="en-US" sz="1200" b="1">
                <a:solidFill>
                  <a:schemeClr val="accent1"/>
                </a:solidFill>
                <a:latin typeface="Times New Roman" panose="02020603050405020304" charset="0"/>
                <a:cs typeface="Times New Roman" panose="02020603050405020304" charset="0"/>
              </a:rPr>
              <a:t> 伪装</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prolong </a:t>
            </a:r>
            <a:r>
              <a:rPr lang="zh-CN" altLang="en-US" sz="1200" b="1" i="1">
                <a:solidFill>
                  <a:schemeClr val="accent1"/>
                </a:solidFill>
                <a:latin typeface="Times New Roman" panose="02020603050405020304" charset="0"/>
                <a:cs typeface="Times New Roman" panose="02020603050405020304" charset="0"/>
              </a:rPr>
              <a:t>v</a:t>
            </a:r>
            <a:r>
              <a:rPr lang="zh-CN" altLang="en-US" sz="1200" b="1">
                <a:solidFill>
                  <a:schemeClr val="accent1"/>
                </a:solidFill>
                <a:latin typeface="Times New Roman" panose="02020603050405020304" charset="0"/>
                <a:cs typeface="Times New Roman" panose="02020603050405020304" charset="0"/>
              </a:rPr>
              <a:t>. 延长</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outright </a:t>
            </a:r>
            <a:r>
              <a:rPr lang="zh-CN" altLang="en-US" sz="1200" b="1" i="1">
                <a:solidFill>
                  <a:schemeClr val="accent1"/>
                </a:solidFill>
                <a:latin typeface="Times New Roman" panose="02020603050405020304" charset="0"/>
                <a:cs typeface="Times New Roman" panose="02020603050405020304" charset="0"/>
              </a:rPr>
              <a:t>adj.</a:t>
            </a:r>
            <a:r>
              <a:rPr lang="zh-CN" altLang="en-US" sz="1200" b="1">
                <a:solidFill>
                  <a:schemeClr val="accent1"/>
                </a:solidFill>
                <a:latin typeface="Times New Roman" panose="02020603050405020304" charset="0"/>
                <a:cs typeface="Times New Roman" panose="02020603050405020304" charset="0"/>
              </a:rPr>
              <a:t> 完全的；直率的</a:t>
            </a:r>
            <a:endParaRPr lang="zh-CN" altLang="en-US" sz="1200" b="1">
              <a:solidFill>
                <a:schemeClr val="accent1"/>
              </a:solidFill>
              <a:latin typeface="Times New Roman" panose="02020603050405020304" charset="0"/>
              <a:cs typeface="Times New Roman" panose="02020603050405020304" charset="0"/>
            </a:endParaRPr>
          </a:p>
          <a:p>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26440" y="4377055"/>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3074670" y="4448175"/>
            <a:ext cx="2540000" cy="46037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sym typeface="+mn-ea"/>
              </a:rPr>
              <a:t>hostility</a:t>
            </a:r>
            <a:r>
              <a:rPr lang="zh-CN" altLang="en-US" sz="1200" b="1" i="1">
                <a:solidFill>
                  <a:schemeClr val="accent1"/>
                </a:solidFill>
                <a:latin typeface="Times New Roman" panose="02020603050405020304" charset="0"/>
                <a:cs typeface="Times New Roman" panose="02020603050405020304" charset="0"/>
                <a:sym typeface="+mn-ea"/>
              </a:rPr>
              <a:t> n.</a:t>
            </a:r>
            <a:r>
              <a:rPr lang="zh-CN" altLang="en-US" sz="1200" b="1">
                <a:solidFill>
                  <a:schemeClr val="accent1"/>
                </a:solidFill>
                <a:latin typeface="Times New Roman" panose="02020603050405020304" charset="0"/>
                <a:cs typeface="Times New Roman" panose="02020603050405020304" charset="0"/>
                <a:sym typeface="+mn-ea"/>
              </a:rPr>
              <a:t> 敌对行为</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sym typeface="+mn-ea"/>
              </a:rPr>
              <a:t>compromise </a:t>
            </a:r>
            <a:r>
              <a:rPr lang="zh-CN" altLang="en-US" sz="1200" b="1" i="1">
                <a:solidFill>
                  <a:schemeClr val="accent1"/>
                </a:solidFill>
                <a:latin typeface="Times New Roman" panose="02020603050405020304" charset="0"/>
                <a:cs typeface="Times New Roman" panose="02020603050405020304" charset="0"/>
                <a:sym typeface="+mn-ea"/>
              </a:rPr>
              <a:t>n.</a:t>
            </a:r>
            <a:r>
              <a:rPr lang="zh-CN" altLang="en-US" sz="1200" b="1">
                <a:solidFill>
                  <a:schemeClr val="accent1"/>
                </a:solidFill>
                <a:latin typeface="Times New Roman" panose="02020603050405020304" charset="0"/>
                <a:cs typeface="Times New Roman" panose="02020603050405020304" charset="0"/>
                <a:sym typeface="+mn-ea"/>
              </a:rPr>
              <a:t> 妥协</a:t>
            </a:r>
            <a:endParaRPr lang="zh-CN" altLang="en-US" sz="1200"/>
          </a:p>
        </p:txBody>
      </p:sp>
    </p:spTree>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Four</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517525" y="1181100"/>
            <a:ext cx="5709920" cy="203009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Western</a:t>
            </a:r>
            <a:r>
              <a:rPr sz="1400" b="1">
                <a:solidFill>
                  <a:srgbClr val="FF0000"/>
                </a:solidFill>
                <a:latin typeface="Times New Roman" panose="02020603050405020304" charset="0"/>
                <a:cs typeface="Times New Roman" panose="02020603050405020304" charset="0"/>
              </a:rPr>
              <a:t> perceptions </a:t>
            </a:r>
            <a:r>
              <a:rPr sz="1400">
                <a:latin typeface="Times New Roman" panose="02020603050405020304" charset="0"/>
                <a:cs typeface="Times New Roman" panose="02020603050405020304" charset="0"/>
              </a:rPr>
              <a:t>of the China-Russia relationship are in my opinion far too heavily influenced by the very brief period of the Sino-Soviet conflict of the 1960s and 1970s. Across the 300 or so years of the history of their mutual interaction, the 15 or so years of this conflict represent very much the</a:t>
            </a:r>
            <a:r>
              <a:rPr sz="1400" b="1">
                <a:solidFill>
                  <a:srgbClr val="FF0000"/>
                </a:solidFill>
                <a:latin typeface="Times New Roman" panose="02020603050405020304" charset="0"/>
                <a:cs typeface="Times New Roman" panose="02020603050405020304" charset="0"/>
              </a:rPr>
              <a:t> anomaly</a:t>
            </a:r>
            <a:r>
              <a:rPr sz="1400">
                <a:latin typeface="Times New Roman" panose="02020603050405020304" charset="0"/>
                <a:cs typeface="Times New Roman" panose="02020603050405020304" charset="0"/>
              </a:rPr>
              <a:t> not the rule. Given this conflict’s </a:t>
            </a:r>
            <a:r>
              <a:rPr sz="1400" b="1">
                <a:solidFill>
                  <a:srgbClr val="FF0000"/>
                </a:solidFill>
                <a:latin typeface="Times New Roman" panose="02020603050405020304" charset="0"/>
                <a:cs typeface="Times New Roman" panose="02020603050405020304" charset="0"/>
              </a:rPr>
              <a:t>idiosyncratic</a:t>
            </a:r>
            <a:r>
              <a:rPr sz="1400">
                <a:latin typeface="Times New Roman" panose="02020603050405020304" charset="0"/>
                <a:cs typeface="Times New Roman" panose="02020603050405020304" charset="0"/>
              </a:rPr>
              <a:t> origins in ideological and status issues that are (to put it mildly) extremely unlikely to</a:t>
            </a:r>
            <a:endParaRPr sz="1400">
              <a:latin typeface="Times New Roman" panose="02020603050405020304" charset="0"/>
              <a:cs typeface="Times New Roman" panose="02020603050405020304" charset="0"/>
            </a:endParaRPr>
          </a:p>
        </p:txBody>
      </p:sp>
      <p:sp>
        <p:nvSpPr>
          <p:cNvPr id="11" name="文本框 10"/>
          <p:cNvSpPr txBox="1"/>
          <p:nvPr/>
        </p:nvSpPr>
        <p:spPr>
          <a:xfrm>
            <a:off x="632460" y="4440555"/>
            <a:ext cx="3027680" cy="645160"/>
          </a:xfrm>
          <a:prstGeom prst="rect">
            <a:avLst/>
          </a:prstGeom>
          <a:noFill/>
        </p:spPr>
        <p:txBody>
          <a:bodyPr wrap="square" rtlCol="0" anchor="t">
            <a:spAutoFit/>
          </a:bodyPr>
          <a:p>
            <a:pPr algn="l"/>
            <a:r>
              <a:rPr lang="zh-CN" altLang="en-US" sz="1200" b="1">
                <a:solidFill>
                  <a:schemeClr val="accent1"/>
                </a:solidFill>
                <a:latin typeface="Times New Roman" panose="02020603050405020304" charset="0"/>
                <a:cs typeface="Times New Roman" panose="02020603050405020304" charset="0"/>
              </a:rPr>
              <a:t>perception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看法</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anomaly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反常</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sym typeface="+mn-ea"/>
              </a:rPr>
              <a:t>idiosyncratic </a:t>
            </a:r>
            <a:r>
              <a:rPr lang="zh-CN" altLang="en-US" sz="1200" b="1" i="1">
                <a:solidFill>
                  <a:schemeClr val="accent1"/>
                </a:solidFill>
                <a:latin typeface="Times New Roman" panose="02020603050405020304" charset="0"/>
                <a:cs typeface="Times New Roman" panose="02020603050405020304" charset="0"/>
                <a:sym typeface="+mn-ea"/>
              </a:rPr>
              <a:t>adj</a:t>
            </a:r>
            <a:r>
              <a:rPr lang="zh-CN" altLang="en-US" sz="1200" b="1">
                <a:solidFill>
                  <a:schemeClr val="accent1"/>
                </a:solidFill>
                <a:latin typeface="Times New Roman" panose="02020603050405020304" charset="0"/>
                <a:cs typeface="Times New Roman" panose="02020603050405020304" charset="0"/>
                <a:sym typeface="+mn-ea"/>
              </a:rPr>
              <a:t>. 异质的，独特的</a:t>
            </a:r>
            <a:endParaRPr lang="en-US" altLang="zh-CN"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640080" y="4440555"/>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图片 4"/>
          <p:cNvPicPr>
            <a:picLocks noChangeAspect="1"/>
          </p:cNvPicPr>
          <p:nvPr/>
        </p:nvPicPr>
        <p:blipFill>
          <a:blip r:embed="rId1"/>
          <a:stretch>
            <a:fillRect/>
          </a:stretch>
        </p:blipFill>
        <p:spPr>
          <a:xfrm>
            <a:off x="6227445" y="1288415"/>
            <a:ext cx="2432050" cy="1861820"/>
          </a:xfrm>
          <a:prstGeom prst="rect">
            <a:avLst/>
          </a:prstGeom>
        </p:spPr>
      </p:pic>
      <p:sp>
        <p:nvSpPr>
          <p:cNvPr id="13" name="文本框 12"/>
          <p:cNvSpPr txBox="1"/>
          <p:nvPr/>
        </p:nvSpPr>
        <p:spPr>
          <a:xfrm>
            <a:off x="517525" y="3056890"/>
            <a:ext cx="8141970" cy="1383665"/>
          </a:xfrm>
          <a:prstGeom prst="rect">
            <a:avLst/>
          </a:prstGeom>
          <a:noFill/>
        </p:spPr>
        <p:txBody>
          <a:bodyPr wrap="square" rtlCol="0" anchor="t">
            <a:spAutoFit/>
          </a:bodyPr>
          <a:p>
            <a:pPr indent="0" algn="just" latinLnBrk="0">
              <a:lnSpc>
                <a:spcPct val="150000"/>
              </a:lnSpc>
            </a:pPr>
            <a:r>
              <a:rPr sz="1400" b="1">
                <a:solidFill>
                  <a:srgbClr val="FF0000"/>
                </a:solidFill>
                <a:latin typeface="Times New Roman" panose="02020603050405020304" charset="0"/>
                <a:cs typeface="Times New Roman" panose="02020603050405020304" charset="0"/>
              </a:rPr>
              <a:t>recur</a:t>
            </a:r>
            <a:r>
              <a:rPr sz="1400">
                <a:latin typeface="Times New Roman" panose="02020603050405020304" charset="0"/>
                <a:cs typeface="Times New Roman" panose="02020603050405020304" charset="0"/>
              </a:rPr>
              <a:t> again, treating this conflict as representing the norm in China’s and Russia’s relations with each other seems to me frankly </a:t>
            </a:r>
            <a:r>
              <a:rPr sz="1400" b="1">
                <a:solidFill>
                  <a:srgbClr val="FF0000"/>
                </a:solidFill>
                <a:latin typeface="Times New Roman" panose="02020603050405020304" charset="0"/>
                <a:cs typeface="Times New Roman" panose="02020603050405020304" charset="0"/>
              </a:rPr>
              <a:t>farfetched</a:t>
            </a:r>
            <a:r>
              <a:rPr sz="1400">
                <a:latin typeface="Times New Roman" panose="02020603050405020304" charset="0"/>
                <a:cs typeface="Times New Roman" panose="02020603050405020304" charset="0"/>
              </a:rPr>
              <a:t>. The past is never a safe guide to the future. However on the basis of the actual history of their relations, to argue that China and Russia’s strategic partnership is bound to fail because of their supposed long history of suspicion and conflict towards each other is to argue from prejudice rather than fact.</a:t>
            </a:r>
            <a:endParaRPr sz="1400">
              <a:latin typeface="Times New Roman" panose="02020603050405020304" charset="0"/>
              <a:cs typeface="Times New Roman" panose="02020603050405020304" charset="0"/>
            </a:endParaRPr>
          </a:p>
        </p:txBody>
      </p:sp>
      <p:sp>
        <p:nvSpPr>
          <p:cNvPr id="14" name="文本框 13"/>
          <p:cNvSpPr txBox="1"/>
          <p:nvPr/>
        </p:nvSpPr>
        <p:spPr>
          <a:xfrm>
            <a:off x="3205480" y="4440555"/>
            <a:ext cx="2924810" cy="46037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sym typeface="+mn-ea"/>
              </a:rPr>
              <a:t>recur </a:t>
            </a:r>
            <a:r>
              <a:rPr lang="zh-CN" altLang="en-US" sz="1200" b="1" i="1">
                <a:solidFill>
                  <a:schemeClr val="accent1"/>
                </a:solidFill>
                <a:latin typeface="Times New Roman" panose="02020603050405020304" charset="0"/>
                <a:cs typeface="Times New Roman" panose="02020603050405020304" charset="0"/>
                <a:sym typeface="+mn-ea"/>
              </a:rPr>
              <a:t>v</a:t>
            </a:r>
            <a:r>
              <a:rPr lang="zh-CN" altLang="en-US" sz="1200" b="1">
                <a:solidFill>
                  <a:schemeClr val="accent1"/>
                </a:solidFill>
                <a:latin typeface="Times New Roman" panose="02020603050405020304" charset="0"/>
                <a:cs typeface="Times New Roman" panose="02020603050405020304" charset="0"/>
                <a:sym typeface="+mn-ea"/>
              </a:rPr>
              <a:t>. 再次发生</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sym typeface="+mn-ea"/>
              </a:rPr>
              <a:t>farfetched </a:t>
            </a:r>
            <a:r>
              <a:rPr lang="zh-CN" altLang="en-US" sz="1200" b="1" i="1">
                <a:solidFill>
                  <a:schemeClr val="accent1"/>
                </a:solidFill>
                <a:latin typeface="Times New Roman" panose="02020603050405020304" charset="0"/>
                <a:cs typeface="Times New Roman" panose="02020603050405020304" charset="0"/>
                <a:sym typeface="+mn-ea"/>
              </a:rPr>
              <a:t>adj</a:t>
            </a:r>
            <a:r>
              <a:rPr lang="zh-CN" altLang="en-US" sz="1200" b="1">
                <a:solidFill>
                  <a:schemeClr val="accent1"/>
                </a:solidFill>
                <a:latin typeface="Times New Roman" panose="02020603050405020304" charset="0"/>
                <a:cs typeface="Times New Roman" panose="02020603050405020304" charset="0"/>
                <a:sym typeface="+mn-ea"/>
              </a:rPr>
              <a:t>. 牵强附会的</a:t>
            </a:r>
            <a:endParaRPr lang="zh-CN" altLang="en-US" sz="1200">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1</a:t>
            </a:r>
            <a:endParaRPr lang="zh-CN" altLang="en-US"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09029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Lead-in</a:t>
            </a:r>
            <a:endParaRPr lang="en-US" sz="2000" b="1" dirty="0">
              <a:solidFill>
                <a:schemeClr val="accent1"/>
              </a:solidFill>
              <a:latin typeface="+mj-lt"/>
              <a:ea typeface="+mn-ea"/>
            </a:endParaRPr>
          </a:p>
        </p:txBody>
      </p:sp>
      <p:sp>
        <p:nvSpPr>
          <p:cNvPr id="2" name="文本框 1"/>
          <p:cNvSpPr txBox="1"/>
          <p:nvPr/>
        </p:nvSpPr>
        <p:spPr>
          <a:xfrm>
            <a:off x="632460" y="594995"/>
            <a:ext cx="7611110" cy="1060450"/>
          </a:xfrm>
          <a:prstGeom prst="rect">
            <a:avLst/>
          </a:prstGeom>
          <a:noFill/>
        </p:spPr>
        <p:txBody>
          <a:bodyPr wrap="square" rtlCol="0" anchor="t">
            <a:spAutoFit/>
          </a:bodyPr>
          <a:p>
            <a:pPr algn="just" latinLnBrk="0">
              <a:lnSpc>
                <a:spcPct val="150000"/>
              </a:lnSpc>
            </a:pPr>
            <a:r>
              <a:rPr lang="zh-CN" altLang="en-US" sz="1400" b="1">
                <a:solidFill>
                  <a:schemeClr val="accent1">
                    <a:lumMod val="75000"/>
                  </a:schemeClr>
                </a:solidFill>
                <a:latin typeface="Times New Roman" panose="02020603050405020304" charset="0"/>
                <a:cs typeface="Times New Roman" panose="02020603050405020304" charset="0"/>
              </a:rPr>
              <a:t>A. How much do you know about Russian culture? Match the names in the box with the following pictures and think why they are the symbols of Russian culture. You can turn to the Internet, if necessary.</a:t>
            </a:r>
            <a:endParaRPr lang="zh-CN" altLang="en-US" sz="1400" b="1">
              <a:solidFill>
                <a:schemeClr val="accent1">
                  <a:lumMod val="75000"/>
                </a:schemeClr>
              </a:solidFill>
              <a:latin typeface="Times New Roman" panose="02020603050405020304" charset="0"/>
              <a:cs typeface="Times New Roman" panose="02020603050405020304" charset="0"/>
            </a:endParaRPr>
          </a:p>
        </p:txBody>
      </p:sp>
      <p:pic>
        <p:nvPicPr>
          <p:cNvPr id="5" name="图片 4" descr="HR)Z5A67Y[(0@O}YW%FL1JJ"/>
          <p:cNvPicPr>
            <a:picLocks noChangeAspect="1"/>
          </p:cNvPicPr>
          <p:nvPr/>
        </p:nvPicPr>
        <p:blipFill>
          <a:blip r:embed="rId1"/>
          <a:stretch>
            <a:fillRect/>
          </a:stretch>
        </p:blipFill>
        <p:spPr>
          <a:xfrm>
            <a:off x="5144770" y="2214880"/>
            <a:ext cx="3723640" cy="1320800"/>
          </a:xfrm>
          <a:prstGeom prst="rect">
            <a:avLst/>
          </a:prstGeom>
        </p:spPr>
      </p:pic>
      <p:pic>
        <p:nvPicPr>
          <p:cNvPr id="6" name="图片 5" descr="Q7X5@CUHAR0RWVL4AV$(T%L"/>
          <p:cNvPicPr>
            <a:picLocks noChangeAspect="1"/>
          </p:cNvPicPr>
          <p:nvPr/>
        </p:nvPicPr>
        <p:blipFill>
          <a:blip r:embed="rId2"/>
          <a:stretch>
            <a:fillRect/>
          </a:stretch>
        </p:blipFill>
        <p:spPr>
          <a:xfrm>
            <a:off x="1755140" y="1437005"/>
            <a:ext cx="3117850" cy="3491865"/>
          </a:xfrm>
          <a:prstGeom prst="rect">
            <a:avLst/>
          </a:prstGeom>
        </p:spPr>
      </p:pic>
      <p:sp>
        <p:nvSpPr>
          <p:cNvPr id="11" name="文本框 10"/>
          <p:cNvSpPr txBox="1"/>
          <p:nvPr/>
        </p:nvSpPr>
        <p:spPr>
          <a:xfrm>
            <a:off x="2093595" y="2056765"/>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K</a:t>
            </a:r>
            <a:endParaRPr lang="en-US" altLang="zh-CN" sz="1800" b="1">
              <a:solidFill>
                <a:srgbClr val="C00000"/>
              </a:solidFill>
              <a:latin typeface="Times New Roman" panose="02020603050405020304" charset="0"/>
              <a:cs typeface="Times New Roman" panose="02020603050405020304" charset="0"/>
            </a:endParaRPr>
          </a:p>
        </p:txBody>
      </p:sp>
      <p:sp>
        <p:nvSpPr>
          <p:cNvPr id="17" name="文本框 16"/>
          <p:cNvSpPr txBox="1"/>
          <p:nvPr/>
        </p:nvSpPr>
        <p:spPr>
          <a:xfrm>
            <a:off x="3362960" y="2056765"/>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D</a:t>
            </a:r>
            <a:endParaRPr lang="en-US" altLang="zh-CN" sz="1800" b="1">
              <a:solidFill>
                <a:srgbClr val="C00000"/>
              </a:solidFill>
              <a:latin typeface="Times New Roman" panose="02020603050405020304" charset="0"/>
              <a:cs typeface="Times New Roman" panose="02020603050405020304" charset="0"/>
            </a:endParaRPr>
          </a:p>
        </p:txBody>
      </p:sp>
      <p:sp>
        <p:nvSpPr>
          <p:cNvPr id="23" name="文本框 22"/>
          <p:cNvSpPr txBox="1"/>
          <p:nvPr/>
        </p:nvSpPr>
        <p:spPr>
          <a:xfrm>
            <a:off x="4387850" y="2056765"/>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G</a:t>
            </a:r>
            <a:endParaRPr lang="en-US" altLang="zh-CN" sz="1800" b="1">
              <a:solidFill>
                <a:srgbClr val="C00000"/>
              </a:solidFill>
              <a:latin typeface="Times New Roman" panose="02020603050405020304" charset="0"/>
              <a:cs typeface="Times New Roman" panose="02020603050405020304" charset="0"/>
            </a:endParaRPr>
          </a:p>
        </p:txBody>
      </p:sp>
      <p:sp>
        <p:nvSpPr>
          <p:cNvPr id="29" name="文本框 28"/>
          <p:cNvSpPr txBox="1"/>
          <p:nvPr/>
        </p:nvSpPr>
        <p:spPr>
          <a:xfrm>
            <a:off x="2093595" y="2839720"/>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H</a:t>
            </a:r>
            <a:endParaRPr lang="en-US" altLang="zh-CN" sz="1800" b="1">
              <a:solidFill>
                <a:srgbClr val="C00000"/>
              </a:solidFill>
              <a:latin typeface="Times New Roman" panose="02020603050405020304" charset="0"/>
              <a:cs typeface="Times New Roman" panose="02020603050405020304" charset="0"/>
            </a:endParaRPr>
          </a:p>
        </p:txBody>
      </p:sp>
      <p:sp>
        <p:nvSpPr>
          <p:cNvPr id="49" name="文本框 48"/>
          <p:cNvSpPr txBox="1"/>
          <p:nvPr/>
        </p:nvSpPr>
        <p:spPr>
          <a:xfrm>
            <a:off x="3362960" y="2765425"/>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B</a:t>
            </a:r>
            <a:endParaRPr lang="en-US" altLang="zh-CN" sz="1800" b="1">
              <a:solidFill>
                <a:srgbClr val="C00000"/>
              </a:solidFill>
              <a:latin typeface="Times New Roman" panose="02020603050405020304" charset="0"/>
              <a:cs typeface="Times New Roman" panose="02020603050405020304" charset="0"/>
            </a:endParaRPr>
          </a:p>
        </p:txBody>
      </p:sp>
      <p:sp>
        <p:nvSpPr>
          <p:cNvPr id="50" name="文本框 49"/>
          <p:cNvSpPr txBox="1"/>
          <p:nvPr/>
        </p:nvSpPr>
        <p:spPr>
          <a:xfrm>
            <a:off x="4387850" y="2839720"/>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A</a:t>
            </a:r>
            <a:endParaRPr lang="en-US" altLang="zh-CN" sz="1800" b="1">
              <a:solidFill>
                <a:srgbClr val="C00000"/>
              </a:solidFill>
              <a:latin typeface="Times New Roman" panose="02020603050405020304" charset="0"/>
              <a:cs typeface="Times New Roman" panose="02020603050405020304" charset="0"/>
            </a:endParaRPr>
          </a:p>
        </p:txBody>
      </p:sp>
      <p:sp>
        <p:nvSpPr>
          <p:cNvPr id="51" name="文本框 50"/>
          <p:cNvSpPr txBox="1"/>
          <p:nvPr/>
        </p:nvSpPr>
        <p:spPr>
          <a:xfrm>
            <a:off x="2093595" y="3855720"/>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L</a:t>
            </a:r>
            <a:endParaRPr lang="en-US" altLang="zh-CN" sz="1800" b="1">
              <a:solidFill>
                <a:srgbClr val="C00000"/>
              </a:solidFill>
              <a:latin typeface="Times New Roman" panose="02020603050405020304" charset="0"/>
              <a:cs typeface="Times New Roman" panose="02020603050405020304" charset="0"/>
            </a:endParaRPr>
          </a:p>
        </p:txBody>
      </p:sp>
      <p:sp>
        <p:nvSpPr>
          <p:cNvPr id="52" name="文本框 51"/>
          <p:cNvSpPr txBox="1"/>
          <p:nvPr/>
        </p:nvSpPr>
        <p:spPr>
          <a:xfrm>
            <a:off x="3362960" y="3855720"/>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J</a:t>
            </a:r>
            <a:endParaRPr lang="en-US" altLang="zh-CN" sz="1800" b="1">
              <a:solidFill>
                <a:srgbClr val="C00000"/>
              </a:solidFill>
              <a:latin typeface="Times New Roman" panose="02020603050405020304" charset="0"/>
              <a:cs typeface="Times New Roman" panose="02020603050405020304" charset="0"/>
            </a:endParaRPr>
          </a:p>
        </p:txBody>
      </p:sp>
      <p:sp>
        <p:nvSpPr>
          <p:cNvPr id="53" name="文本框 52"/>
          <p:cNvSpPr txBox="1"/>
          <p:nvPr/>
        </p:nvSpPr>
        <p:spPr>
          <a:xfrm>
            <a:off x="4387850" y="3855720"/>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E</a:t>
            </a:r>
            <a:endParaRPr lang="en-US" altLang="zh-CN" sz="1800" b="1">
              <a:solidFill>
                <a:srgbClr val="C00000"/>
              </a:solidFill>
              <a:latin typeface="Times New Roman" panose="02020603050405020304" charset="0"/>
              <a:cs typeface="Times New Roman" panose="02020603050405020304" charset="0"/>
            </a:endParaRPr>
          </a:p>
        </p:txBody>
      </p:sp>
      <p:sp>
        <p:nvSpPr>
          <p:cNvPr id="54" name="文本框 53"/>
          <p:cNvSpPr txBox="1"/>
          <p:nvPr/>
        </p:nvSpPr>
        <p:spPr>
          <a:xfrm>
            <a:off x="2167255" y="4744720"/>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I</a:t>
            </a:r>
            <a:endParaRPr lang="en-US" altLang="zh-CN" sz="1800" b="1">
              <a:solidFill>
                <a:srgbClr val="C00000"/>
              </a:solidFill>
              <a:latin typeface="Times New Roman" panose="02020603050405020304" charset="0"/>
              <a:cs typeface="Times New Roman" panose="02020603050405020304" charset="0"/>
            </a:endParaRPr>
          </a:p>
        </p:txBody>
      </p:sp>
      <p:sp>
        <p:nvSpPr>
          <p:cNvPr id="55" name="文本框 54"/>
          <p:cNvSpPr txBox="1"/>
          <p:nvPr/>
        </p:nvSpPr>
        <p:spPr>
          <a:xfrm>
            <a:off x="3362960" y="4744720"/>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C</a:t>
            </a:r>
            <a:endParaRPr lang="en-US" altLang="zh-CN" sz="1800" b="1">
              <a:solidFill>
                <a:srgbClr val="C00000"/>
              </a:solidFill>
              <a:latin typeface="Times New Roman" panose="02020603050405020304" charset="0"/>
              <a:cs typeface="Times New Roman" panose="02020603050405020304" charset="0"/>
            </a:endParaRPr>
          </a:p>
        </p:txBody>
      </p:sp>
      <p:sp>
        <p:nvSpPr>
          <p:cNvPr id="56" name="文本框 55"/>
          <p:cNvSpPr txBox="1"/>
          <p:nvPr/>
        </p:nvSpPr>
        <p:spPr>
          <a:xfrm>
            <a:off x="4387850" y="4744720"/>
            <a:ext cx="368300" cy="368300"/>
          </a:xfrm>
          <a:prstGeom prst="rect">
            <a:avLst/>
          </a:prstGeom>
          <a:solidFill>
            <a:schemeClr val="bg1"/>
          </a:solidFill>
        </p:spPr>
        <p:txBody>
          <a:bodyPr wrap="square" rtlCol="0">
            <a:spAutoFit/>
          </a:bodyPr>
          <a:p>
            <a:r>
              <a:rPr lang="en-US" altLang="zh-CN" sz="1800" b="1">
                <a:solidFill>
                  <a:srgbClr val="C00000"/>
                </a:solidFill>
                <a:latin typeface="Times New Roman" panose="02020603050405020304" charset="0"/>
                <a:cs typeface="Times New Roman" panose="02020603050405020304" charset="0"/>
              </a:rPr>
              <a:t>F</a:t>
            </a:r>
            <a:endParaRPr lang="en-US" altLang="zh-CN" sz="1800" b="1">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linds(horizontal)">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blinds(horizontal)">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blinds(horizontal)">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blinds(horizontal)">
                                      <p:cBhvr>
                                        <p:cTn id="27" dur="500"/>
                                        <p:tgtEl>
                                          <p:spTgt spid="49"/>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blinds(horizontal)">
                                      <p:cBhvr>
                                        <p:cTn id="32" dur="500"/>
                                        <p:tgtEl>
                                          <p:spTgt spid="50"/>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blinds(horizontal)">
                                      <p:cBhvr>
                                        <p:cTn id="37" dur="500"/>
                                        <p:tgtEl>
                                          <p:spTgt spid="51"/>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2"/>
                                        </p:tgtEl>
                                        <p:attrNameLst>
                                          <p:attrName>style.visibility</p:attrName>
                                        </p:attrNameLst>
                                      </p:cBhvr>
                                      <p:to>
                                        <p:strVal val="visible"/>
                                      </p:to>
                                    </p:set>
                                    <p:animEffect transition="in" filter="blinds(horizontal)">
                                      <p:cBhvr>
                                        <p:cTn id="42" dur="500"/>
                                        <p:tgtEl>
                                          <p:spTgt spid="52"/>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blinds(horizontal)">
                                      <p:cBhvr>
                                        <p:cTn id="47" dur="500"/>
                                        <p:tgtEl>
                                          <p:spTgt spid="53"/>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blinds(horizontal)">
                                      <p:cBhvr>
                                        <p:cTn id="52" dur="500"/>
                                        <p:tgtEl>
                                          <p:spTgt spid="54"/>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5"/>
                                        </p:tgtEl>
                                        <p:attrNameLst>
                                          <p:attrName>style.visibility</p:attrName>
                                        </p:attrNameLst>
                                      </p:cBhvr>
                                      <p:to>
                                        <p:strVal val="visible"/>
                                      </p:to>
                                    </p:set>
                                    <p:animEffect transition="in" filter="blinds(horizontal)">
                                      <p:cBhvr>
                                        <p:cTn id="57" dur="500"/>
                                        <p:tgtEl>
                                          <p:spTgt spid="55"/>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56"/>
                                        </p:tgtEl>
                                        <p:attrNameLst>
                                          <p:attrName>style.visibility</p:attrName>
                                        </p:attrNameLst>
                                      </p:cBhvr>
                                      <p:to>
                                        <p:strVal val="visible"/>
                                      </p:to>
                                    </p:set>
                                    <p:animEffect transition="in" filter="blinds(horizontal)">
                                      <p:cBhvr>
                                        <p:cTn id="6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bldLvl="0" animBg="1"/>
      <p:bldP spid="23" grpId="0" bldLvl="0" animBg="1"/>
      <p:bldP spid="29" grpId="0" bldLvl="0" animBg="1"/>
      <p:bldP spid="49" grpId="0" bldLvl="0" animBg="1"/>
      <p:bldP spid="50" grpId="0" bldLvl="0" animBg="1"/>
      <p:bldP spid="51" grpId="0" bldLvl="0" animBg="1"/>
      <p:bldP spid="52" grpId="0" bldLvl="0" animBg="1"/>
      <p:bldP spid="53" grpId="0" bldLvl="0" animBg="1"/>
      <p:bldP spid="54" grpId="0" bldLvl="0" animBg="1"/>
      <p:bldP spid="55" grpId="0" bldLvl="0" animBg="1"/>
      <p:bldP spid="56" grpId="0" bldLvl="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Five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287780"/>
            <a:ext cx="7705090" cy="2353310"/>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The Commonwealth of Independent States (CIS) was established on December 8, 1991, in the </a:t>
            </a:r>
            <a:r>
              <a:rPr sz="1400" b="1" i="1">
                <a:solidFill>
                  <a:srgbClr val="FF0000"/>
                </a:solidFill>
                <a:latin typeface="Times New Roman" panose="02020603050405020304" charset="0"/>
                <a:cs typeface="Times New Roman" panose="02020603050405020304" charset="0"/>
              </a:rPr>
              <a:t>Belovezh Accords</a:t>
            </a:r>
            <a:r>
              <a:rPr sz="1400">
                <a:latin typeface="Times New Roman" panose="02020603050405020304" charset="0"/>
                <a:cs typeface="Times New Roman" panose="02020603050405020304" charset="0"/>
              </a:rPr>
              <a:t>, which also brought an end to the Soviet Union. These accords were signed by leaders from Russia, Ukraine, and</a:t>
            </a:r>
            <a:r>
              <a:rPr sz="1400" b="1">
                <a:solidFill>
                  <a:srgbClr val="FF0000"/>
                </a:solidFill>
                <a:latin typeface="Times New Roman" panose="02020603050405020304" charset="0"/>
                <a:cs typeface="Times New Roman" panose="02020603050405020304" charset="0"/>
              </a:rPr>
              <a:t> Belarus</a:t>
            </a:r>
            <a:r>
              <a:rPr sz="1400">
                <a:latin typeface="Times New Roman" panose="02020603050405020304" charset="0"/>
                <a:cs typeface="Times New Roman" panose="02020603050405020304" charset="0"/>
              </a:rPr>
              <a:t>, and on December 21, 1991, in the </a:t>
            </a:r>
            <a:r>
              <a:rPr sz="1400" b="1" i="1">
                <a:solidFill>
                  <a:srgbClr val="FF0000"/>
                </a:solidFill>
                <a:latin typeface="Times New Roman" panose="02020603050405020304" charset="0"/>
                <a:cs typeface="Times New Roman" panose="02020603050405020304" charset="0"/>
              </a:rPr>
              <a:t>Almaty Declaration and Protocol</a:t>
            </a:r>
            <a:r>
              <a:rPr sz="1400">
                <a:latin typeface="Times New Roman" panose="02020603050405020304" charset="0"/>
                <a:cs typeface="Times New Roman" panose="02020603050405020304" charset="0"/>
              </a:rPr>
              <a:t> to these accords, eight additional states (</a:t>
            </a:r>
            <a:r>
              <a:rPr sz="1400" b="1">
                <a:solidFill>
                  <a:srgbClr val="FF0000"/>
                </a:solidFill>
                <a:latin typeface="Times New Roman" panose="02020603050405020304" charset="0"/>
                <a:cs typeface="Times New Roman" panose="02020603050405020304" charset="0"/>
              </a:rPr>
              <a:t>Moldavia, Armenia, Azerbaijan, Kazakhstan, Turkmenistan, Uzbekistan, Tajikistan, </a:t>
            </a:r>
            <a:r>
              <a:rPr sz="1400">
                <a:solidFill>
                  <a:schemeClr val="tx1"/>
                </a:solidFill>
                <a:latin typeface="Times New Roman" panose="02020603050405020304" charset="0"/>
                <a:cs typeface="Times New Roman" panose="02020603050405020304" charset="0"/>
              </a:rPr>
              <a:t>and</a:t>
            </a:r>
            <a:r>
              <a:rPr sz="1400" b="1">
                <a:solidFill>
                  <a:srgbClr val="FF0000"/>
                </a:solidFill>
                <a:latin typeface="Times New Roman" panose="02020603050405020304" charset="0"/>
                <a:cs typeface="Times New Roman" panose="02020603050405020304" charset="0"/>
              </a:rPr>
              <a:t> Kyrgyzstan</a:t>
            </a:r>
            <a:r>
              <a:rPr sz="1400">
                <a:latin typeface="Times New Roman" panose="02020603050405020304" charset="0"/>
                <a:cs typeface="Times New Roman" panose="02020603050405020304" charset="0"/>
              </a:rPr>
              <a:t>) confirmed their intention to join the CIS and accept the </a:t>
            </a:r>
            <a:r>
              <a:rPr sz="1400" b="1">
                <a:solidFill>
                  <a:srgbClr val="FF0000"/>
                </a:solidFill>
                <a:latin typeface="Times New Roman" panose="02020603050405020304" charset="0"/>
                <a:cs typeface="Times New Roman" panose="02020603050405020304" charset="0"/>
              </a:rPr>
              <a:t>demise</a:t>
            </a:r>
            <a:r>
              <a:rPr sz="1400">
                <a:latin typeface="Times New Roman" panose="02020603050405020304" charset="0"/>
                <a:cs typeface="Times New Roman" panose="02020603050405020304" charset="0"/>
              </a:rPr>
              <a:t> of the Soviet state. Georgia joined the CIS in December 1993, bringing total membership to twelve states (the</a:t>
            </a:r>
            <a:r>
              <a:rPr sz="1400" b="1">
                <a:solidFill>
                  <a:srgbClr val="FF0000"/>
                </a:solidFill>
                <a:latin typeface="Times New Roman" panose="02020603050405020304" charset="0"/>
                <a:cs typeface="Times New Roman" panose="02020603050405020304" charset="0"/>
              </a:rPr>
              <a:t> Baltic </a:t>
            </a:r>
            <a:r>
              <a:rPr sz="1400">
                <a:latin typeface="Times New Roman" panose="02020603050405020304" charset="0"/>
                <a:cs typeface="Times New Roman" panose="02020603050405020304" charset="0"/>
              </a:rPr>
              <a:t>republics of </a:t>
            </a:r>
            <a:r>
              <a:rPr sz="1400" b="1">
                <a:solidFill>
                  <a:srgbClr val="FF0000"/>
                </a:solidFill>
                <a:latin typeface="Times New Roman" panose="02020603050405020304" charset="0"/>
                <a:cs typeface="Times New Roman" panose="02020603050405020304" charset="0"/>
              </a:rPr>
              <a:t>Estonia</a:t>
            </a:r>
            <a:r>
              <a:rPr sz="1400">
                <a:latin typeface="Times New Roman" panose="02020603050405020304" charset="0"/>
                <a:cs typeface="Times New Roman" panose="02020603050405020304" charset="0"/>
              </a:rPr>
              <a:t>, </a:t>
            </a:r>
            <a:r>
              <a:rPr sz="1400" b="1">
                <a:solidFill>
                  <a:srgbClr val="FF0000"/>
                </a:solidFill>
                <a:latin typeface="Times New Roman" panose="02020603050405020304" charset="0"/>
                <a:cs typeface="Times New Roman" panose="02020603050405020304" charset="0"/>
              </a:rPr>
              <a:t>Lithuania</a:t>
            </a:r>
            <a:r>
              <a:rPr sz="1400">
                <a:latin typeface="Times New Roman" panose="02020603050405020304" charset="0"/>
                <a:cs typeface="Times New Roman" panose="02020603050405020304" charset="0"/>
              </a:rPr>
              <a:t>, and </a:t>
            </a:r>
            <a:r>
              <a:rPr sz="1400" b="1">
                <a:solidFill>
                  <a:srgbClr val="FF0000"/>
                </a:solidFill>
                <a:latin typeface="Times New Roman" panose="02020603050405020304" charset="0"/>
                <a:cs typeface="Times New Roman" panose="02020603050405020304" charset="0"/>
              </a:rPr>
              <a:t>Latvia</a:t>
            </a:r>
            <a:r>
              <a:rPr sz="1400">
                <a:latin typeface="Times New Roman" panose="02020603050405020304" charset="0"/>
                <a:cs typeface="Times New Roman" panose="02020603050405020304" charset="0"/>
              </a:rPr>
              <a:t> never joined).</a:t>
            </a:r>
            <a:endParaRPr sz="1400">
              <a:latin typeface="Times New Roman" panose="02020603050405020304" charset="0"/>
              <a:cs typeface="Times New Roman" panose="02020603050405020304" charset="0"/>
            </a:endParaRPr>
          </a:p>
        </p:txBody>
      </p:sp>
      <p:sp>
        <p:nvSpPr>
          <p:cNvPr id="2" name="文本框 1"/>
          <p:cNvSpPr txBox="1"/>
          <p:nvPr/>
        </p:nvSpPr>
        <p:spPr>
          <a:xfrm>
            <a:off x="2531110" y="950595"/>
            <a:ext cx="4081780" cy="337185"/>
          </a:xfrm>
          <a:prstGeom prst="rect">
            <a:avLst/>
          </a:prstGeom>
          <a:noFill/>
        </p:spPr>
        <p:txBody>
          <a:bodyPr wrap="square" rtlCol="0" anchor="t">
            <a:spAutoFit/>
          </a:bodyPr>
          <a:p>
            <a:pPr algn="ctr"/>
            <a:r>
              <a:rPr lang="zh-CN" altLang="en-US" sz="1600" b="1">
                <a:latin typeface="Times New Roman" panose="02020603050405020304" charset="0"/>
                <a:cs typeface="Times New Roman" panose="02020603050405020304" charset="0"/>
              </a:rPr>
              <a:t>The Commonwealth of Independent States</a:t>
            </a:r>
            <a:endParaRPr lang="zh-CN" altLang="en-US" sz="1600" b="1">
              <a:latin typeface="Times New Roman" panose="02020603050405020304" charset="0"/>
              <a:cs typeface="Times New Roman" panose="02020603050405020304" charset="0"/>
            </a:endParaRPr>
          </a:p>
        </p:txBody>
      </p:sp>
      <p:sp>
        <p:nvSpPr>
          <p:cNvPr id="11" name="文本框 10"/>
          <p:cNvSpPr txBox="1"/>
          <p:nvPr/>
        </p:nvSpPr>
        <p:spPr>
          <a:xfrm>
            <a:off x="632460" y="3768090"/>
            <a:ext cx="3434715" cy="175323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rPr>
              <a:t>Belovezh Accords 《别洛韦日协定》</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Belarus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白俄罗斯（国名）</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Almaty Declaration and Protocol 《阿拉木图宣言和议定书》</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Moldavia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摩尔达维亚（国名）</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Armenia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亚美尼亚（国名）</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Azerbaijan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阿塞拜疆（国名）</a:t>
            </a:r>
            <a:endParaRPr lang="zh-CN" altLang="en-US" sz="1200" b="1">
              <a:solidFill>
                <a:schemeClr val="accent1"/>
              </a:solidFill>
              <a:latin typeface="Times New Roman" panose="02020603050405020304" charset="0"/>
              <a:cs typeface="Times New Roman" panose="02020603050405020304" charset="0"/>
            </a:endParaRPr>
          </a:p>
          <a:p>
            <a:endParaRPr lang="zh-CN" altLang="en-US" sz="1200" b="1">
              <a:solidFill>
                <a:schemeClr val="accent1"/>
              </a:solidFill>
              <a:latin typeface="Times New Roman" panose="02020603050405020304" charset="0"/>
              <a:cs typeface="Times New Roman" panose="02020603050405020304" charset="0"/>
            </a:endParaRPr>
          </a:p>
          <a:p>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26440" y="376809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3948430" y="3768090"/>
            <a:ext cx="4003675" cy="1753235"/>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sym typeface="+mn-ea"/>
              </a:rPr>
              <a:t>Kazakhstan </a:t>
            </a:r>
            <a:r>
              <a:rPr lang="zh-CN" altLang="en-US" sz="1200" b="1" i="1">
                <a:solidFill>
                  <a:schemeClr val="accent1"/>
                </a:solidFill>
                <a:latin typeface="Times New Roman" panose="02020603050405020304" charset="0"/>
                <a:cs typeface="Times New Roman" panose="02020603050405020304" charset="0"/>
                <a:sym typeface="+mn-ea"/>
              </a:rPr>
              <a:t>n</a:t>
            </a:r>
            <a:r>
              <a:rPr lang="zh-CN" altLang="en-US" sz="1200" b="1">
                <a:solidFill>
                  <a:schemeClr val="accent1"/>
                </a:solidFill>
                <a:latin typeface="Times New Roman" panose="02020603050405020304" charset="0"/>
                <a:cs typeface="Times New Roman" panose="02020603050405020304" charset="0"/>
                <a:sym typeface="+mn-ea"/>
              </a:rPr>
              <a:t>. 哈萨克斯坦（国名）</a:t>
            </a:r>
            <a:endParaRPr lang="zh-CN" altLang="en-US" sz="1200" b="1">
              <a:solidFill>
                <a:schemeClr val="accent1"/>
              </a:solidFill>
              <a:latin typeface="Times New Roman" panose="02020603050405020304" charset="0"/>
              <a:cs typeface="Times New Roman" panose="02020603050405020304" charset="0"/>
              <a:sym typeface="+mn-ea"/>
            </a:endParaRPr>
          </a:p>
          <a:p>
            <a:r>
              <a:rPr lang="zh-CN" altLang="en-US" sz="1200" b="1">
                <a:solidFill>
                  <a:schemeClr val="accent1"/>
                </a:solidFill>
                <a:latin typeface="Times New Roman" panose="02020603050405020304" charset="0"/>
                <a:cs typeface="Times New Roman" panose="02020603050405020304" charset="0"/>
                <a:sym typeface="+mn-ea"/>
              </a:rPr>
              <a:t>Turkmenistan </a:t>
            </a:r>
            <a:r>
              <a:rPr lang="zh-CN" altLang="en-US" sz="1200" b="1" i="1">
                <a:solidFill>
                  <a:schemeClr val="accent1"/>
                </a:solidFill>
                <a:latin typeface="Times New Roman" panose="02020603050405020304" charset="0"/>
                <a:cs typeface="Times New Roman" panose="02020603050405020304" charset="0"/>
                <a:sym typeface="+mn-ea"/>
              </a:rPr>
              <a:t>n.</a:t>
            </a:r>
            <a:r>
              <a:rPr lang="zh-CN" altLang="en-US" sz="1200" b="1">
                <a:solidFill>
                  <a:schemeClr val="accent1"/>
                </a:solidFill>
                <a:latin typeface="Times New Roman" panose="02020603050405020304" charset="0"/>
                <a:cs typeface="Times New Roman" panose="02020603050405020304" charset="0"/>
                <a:sym typeface="+mn-ea"/>
              </a:rPr>
              <a:t> 土库曼斯坦（国名）</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sym typeface="+mn-ea"/>
              </a:rPr>
              <a:t>Uzbekistan </a:t>
            </a:r>
            <a:r>
              <a:rPr lang="zh-CN" altLang="en-US" sz="1200" b="1" i="1">
                <a:solidFill>
                  <a:schemeClr val="accent1"/>
                </a:solidFill>
                <a:latin typeface="Times New Roman" panose="02020603050405020304" charset="0"/>
                <a:cs typeface="Times New Roman" panose="02020603050405020304" charset="0"/>
                <a:sym typeface="+mn-ea"/>
              </a:rPr>
              <a:t>n</a:t>
            </a:r>
            <a:r>
              <a:rPr lang="zh-CN" altLang="en-US" sz="1200" b="1">
                <a:solidFill>
                  <a:schemeClr val="accent1"/>
                </a:solidFill>
                <a:latin typeface="Times New Roman" panose="02020603050405020304" charset="0"/>
                <a:cs typeface="Times New Roman" panose="02020603050405020304" charset="0"/>
                <a:sym typeface="+mn-ea"/>
              </a:rPr>
              <a:t>. 乌兹别克斯坦（国名）</a:t>
            </a:r>
            <a:endParaRPr lang="zh-CN" altLang="en-US" sz="1200" b="1">
              <a:solidFill>
                <a:schemeClr val="accent1"/>
              </a:solidFill>
              <a:latin typeface="Times New Roman" panose="02020603050405020304" charset="0"/>
              <a:cs typeface="Times New Roman" panose="02020603050405020304" charset="0"/>
              <a:sym typeface="+mn-ea"/>
            </a:endParaRPr>
          </a:p>
          <a:p>
            <a:r>
              <a:rPr lang="zh-CN" altLang="en-US" sz="1200" b="1">
                <a:solidFill>
                  <a:schemeClr val="accent1"/>
                </a:solidFill>
                <a:latin typeface="Times New Roman" panose="02020603050405020304" charset="0"/>
                <a:cs typeface="Times New Roman" panose="02020603050405020304" charset="0"/>
              </a:rPr>
              <a:t>Tajikistan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塔吉克斯坦（国名）</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Kyrgyzstan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吉尔吉斯斯坦（国名）</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demise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终止</a:t>
            </a:r>
            <a:endParaRPr lang="zh-CN" altLang="en-US" sz="1200" b="1">
              <a:solidFill>
                <a:schemeClr val="accent1"/>
              </a:solidFill>
              <a:latin typeface="Times New Roman" panose="02020603050405020304" charset="0"/>
              <a:cs typeface="Times New Roman" panose="02020603050405020304" charset="0"/>
            </a:endParaRPr>
          </a:p>
          <a:p>
            <a:r>
              <a:rPr lang="zh-CN" altLang="en-US" sz="1200" b="1">
                <a:solidFill>
                  <a:schemeClr val="accent1"/>
                </a:solidFill>
                <a:latin typeface="Times New Roman" panose="02020603050405020304" charset="0"/>
                <a:cs typeface="Times New Roman" panose="02020603050405020304" charset="0"/>
              </a:rPr>
              <a:t>Baltic </a:t>
            </a:r>
            <a:r>
              <a:rPr lang="zh-CN" altLang="en-US" sz="1200" b="1" i="1">
                <a:solidFill>
                  <a:schemeClr val="accent1"/>
                </a:solidFill>
                <a:latin typeface="Times New Roman" panose="02020603050405020304" charset="0"/>
                <a:cs typeface="Times New Roman" panose="02020603050405020304" charset="0"/>
              </a:rPr>
              <a:t>adj.</a:t>
            </a:r>
            <a:r>
              <a:rPr lang="zh-CN" altLang="en-US" sz="1200" b="1">
                <a:solidFill>
                  <a:schemeClr val="accent1"/>
                </a:solidFill>
                <a:latin typeface="Times New Roman" panose="02020603050405020304" charset="0"/>
                <a:cs typeface="Times New Roman" panose="02020603050405020304" charset="0"/>
              </a:rPr>
              <a:t> 波罗的海的</a:t>
            </a:r>
            <a:endParaRPr lang="zh-CN" altLang="en-US" sz="1200" b="1">
              <a:solidFill>
                <a:schemeClr val="accent1"/>
              </a:solidFill>
              <a:latin typeface="Times New Roman" panose="02020603050405020304" charset="0"/>
              <a:cs typeface="Times New Roman" panose="02020603050405020304" charset="0"/>
            </a:endParaRPr>
          </a:p>
          <a:p>
            <a:endParaRPr lang="zh-CN" altLang="en-US" sz="1200" b="1">
              <a:solidFill>
                <a:schemeClr val="accent1"/>
              </a:solidFill>
              <a:latin typeface="Times New Roman" panose="02020603050405020304" charset="0"/>
              <a:cs typeface="Times New Roman" panose="02020603050405020304" charset="0"/>
            </a:endParaRPr>
          </a:p>
          <a:p>
            <a:endParaRPr lang="zh-CN" altLang="en-US" sz="1200" b="1">
              <a:solidFill>
                <a:schemeClr val="accent1"/>
              </a:solidFill>
              <a:latin typeface="Times New Roman" panose="02020603050405020304" charset="0"/>
              <a:cs typeface="Times New Roman" panose="02020603050405020304" charset="0"/>
            </a:endParaRPr>
          </a:p>
        </p:txBody>
      </p:sp>
      <p:sp>
        <p:nvSpPr>
          <p:cNvPr id="13" name="文本框 12"/>
          <p:cNvSpPr txBox="1"/>
          <p:nvPr/>
        </p:nvSpPr>
        <p:spPr>
          <a:xfrm>
            <a:off x="6684645" y="3768090"/>
            <a:ext cx="4003675" cy="1014730"/>
          </a:xfrm>
          <a:prstGeom prst="rect">
            <a:avLst/>
          </a:prstGeom>
          <a:noFill/>
        </p:spPr>
        <p:txBody>
          <a:bodyPr wrap="square" rtlCol="0" anchor="t">
            <a:spAutoFit/>
          </a:bodyPr>
          <a:p>
            <a:r>
              <a:rPr lang="zh-CN" altLang="en-US" sz="1200" b="1">
                <a:solidFill>
                  <a:schemeClr val="accent1"/>
                </a:solidFill>
                <a:latin typeface="Times New Roman" panose="02020603050405020304" charset="0"/>
                <a:cs typeface="Times New Roman" panose="02020603050405020304" charset="0"/>
                <a:sym typeface="+mn-ea"/>
              </a:rPr>
              <a:t>Estonia </a:t>
            </a:r>
            <a:r>
              <a:rPr lang="zh-CN" altLang="en-US" sz="1200" b="1" i="1">
                <a:solidFill>
                  <a:schemeClr val="accent1"/>
                </a:solidFill>
                <a:latin typeface="Times New Roman" panose="02020603050405020304" charset="0"/>
                <a:cs typeface="Times New Roman" panose="02020603050405020304" charset="0"/>
                <a:sym typeface="+mn-ea"/>
              </a:rPr>
              <a:t>n</a:t>
            </a:r>
            <a:r>
              <a:rPr lang="zh-CN" altLang="en-US" sz="1200" b="1">
                <a:solidFill>
                  <a:schemeClr val="accent1"/>
                </a:solidFill>
                <a:latin typeface="Times New Roman" panose="02020603050405020304" charset="0"/>
                <a:cs typeface="Times New Roman" panose="02020603050405020304" charset="0"/>
                <a:sym typeface="+mn-ea"/>
              </a:rPr>
              <a:t>. 爱沙尼亚（国名）</a:t>
            </a:r>
            <a:endParaRPr lang="zh-CN" altLang="en-US" sz="1200" b="1">
              <a:solidFill>
                <a:schemeClr val="accent1"/>
              </a:solidFill>
              <a:latin typeface="Times New Roman" panose="02020603050405020304" charset="0"/>
              <a:cs typeface="Times New Roman" panose="02020603050405020304" charset="0"/>
              <a:sym typeface="+mn-ea"/>
            </a:endParaRPr>
          </a:p>
          <a:p>
            <a:r>
              <a:rPr lang="zh-CN" altLang="en-US" sz="1200" b="1">
                <a:solidFill>
                  <a:schemeClr val="accent1"/>
                </a:solidFill>
                <a:latin typeface="Times New Roman" panose="02020603050405020304" charset="0"/>
                <a:cs typeface="Times New Roman" panose="02020603050405020304" charset="0"/>
                <a:sym typeface="+mn-ea"/>
              </a:rPr>
              <a:t>Lithuania </a:t>
            </a:r>
            <a:r>
              <a:rPr lang="zh-CN" altLang="en-US" sz="1200" b="1" i="1">
                <a:solidFill>
                  <a:schemeClr val="accent1"/>
                </a:solidFill>
                <a:latin typeface="Times New Roman" panose="02020603050405020304" charset="0"/>
                <a:cs typeface="Times New Roman" panose="02020603050405020304" charset="0"/>
                <a:sym typeface="+mn-ea"/>
              </a:rPr>
              <a:t>n.</a:t>
            </a:r>
            <a:r>
              <a:rPr lang="zh-CN" altLang="en-US" sz="1200" b="1">
                <a:solidFill>
                  <a:schemeClr val="accent1"/>
                </a:solidFill>
                <a:latin typeface="Times New Roman" panose="02020603050405020304" charset="0"/>
                <a:cs typeface="Times New Roman" panose="02020603050405020304" charset="0"/>
                <a:sym typeface="+mn-ea"/>
              </a:rPr>
              <a:t> 立陶宛（国名）</a:t>
            </a:r>
            <a:endParaRPr lang="zh-CN" altLang="en-US" sz="1200" b="1">
              <a:solidFill>
                <a:schemeClr val="accent1"/>
              </a:solidFill>
              <a:latin typeface="Times New Roman" panose="02020603050405020304" charset="0"/>
              <a:cs typeface="Times New Roman" panose="02020603050405020304" charset="0"/>
              <a:sym typeface="+mn-ea"/>
            </a:endParaRPr>
          </a:p>
          <a:p>
            <a:r>
              <a:rPr lang="zh-CN" altLang="en-US" sz="1200" b="1">
                <a:solidFill>
                  <a:schemeClr val="accent1"/>
                </a:solidFill>
                <a:latin typeface="Times New Roman" panose="02020603050405020304" charset="0"/>
                <a:cs typeface="Times New Roman" panose="02020603050405020304" charset="0"/>
                <a:sym typeface="+mn-ea"/>
              </a:rPr>
              <a:t>Latvia </a:t>
            </a:r>
            <a:r>
              <a:rPr lang="zh-CN" altLang="en-US" sz="1200" b="1" i="1">
                <a:solidFill>
                  <a:schemeClr val="accent1"/>
                </a:solidFill>
                <a:latin typeface="Times New Roman" panose="02020603050405020304" charset="0"/>
                <a:cs typeface="Times New Roman" panose="02020603050405020304" charset="0"/>
                <a:sym typeface="+mn-ea"/>
              </a:rPr>
              <a:t>n</a:t>
            </a:r>
            <a:r>
              <a:rPr lang="zh-CN" altLang="en-US" sz="1200" b="1">
                <a:solidFill>
                  <a:schemeClr val="accent1"/>
                </a:solidFill>
                <a:latin typeface="Times New Roman" panose="02020603050405020304" charset="0"/>
                <a:cs typeface="Times New Roman" panose="02020603050405020304" charset="0"/>
                <a:sym typeface="+mn-ea"/>
              </a:rPr>
              <a:t>. 拉脱维亚（国名）</a:t>
            </a:r>
            <a:endParaRPr lang="zh-CN" altLang="en-US" sz="1200" b="1">
              <a:solidFill>
                <a:schemeClr val="accent1"/>
              </a:solidFill>
              <a:latin typeface="Times New Roman" panose="02020603050405020304" charset="0"/>
              <a:cs typeface="Times New Roman" panose="02020603050405020304" charset="0"/>
              <a:sym typeface="+mn-ea"/>
            </a:endParaRPr>
          </a:p>
          <a:p>
            <a:endParaRPr lang="zh-CN" altLang="en-US" sz="1200" b="1">
              <a:solidFill>
                <a:schemeClr val="accent1"/>
              </a:solidFill>
              <a:latin typeface="Times New Roman" panose="02020603050405020304" charset="0"/>
              <a:cs typeface="Times New Roman" panose="02020603050405020304" charset="0"/>
            </a:endParaRPr>
          </a:p>
          <a:p>
            <a:endParaRPr lang="zh-CN" altLang="en-US" sz="1200" b="1">
              <a:solidFill>
                <a:schemeClr val="accent1"/>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Five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422275" y="1181100"/>
            <a:ext cx="5805170" cy="203009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Although in a sense the CIS was designed to replace the Soviet Union, it was not and is not a separate state or country. Rather, the CIS is an international organization designed to promote cooperation among its members in a variety of fields. Its headquarters are in </a:t>
            </a:r>
            <a:r>
              <a:rPr sz="1400" b="1">
                <a:solidFill>
                  <a:srgbClr val="FF0000"/>
                </a:solidFill>
                <a:latin typeface="Times New Roman" panose="02020603050405020304" charset="0"/>
                <a:cs typeface="Times New Roman" panose="02020603050405020304" charset="0"/>
              </a:rPr>
              <a:t>Minsk</a:t>
            </a:r>
            <a:r>
              <a:rPr sz="1400">
                <a:latin typeface="Times New Roman" panose="02020603050405020304" charset="0"/>
                <a:cs typeface="Times New Roman" panose="02020603050405020304" charset="0"/>
              </a:rPr>
              <a:t>, Belarus. Over the years, its members have signed dozens of treaties and agreements, and some hoped that it would ultimately promote the dynamic development </a:t>
            </a:r>
            <a:r>
              <a:rPr lang="en-US" sz="1400">
                <a:latin typeface="Times New Roman" panose="02020603050405020304" charset="0"/>
                <a:cs typeface="Times New Roman" panose="02020603050405020304" charset="0"/>
              </a:rPr>
              <a:t>of ties</a:t>
            </a:r>
            <a:endParaRPr lang="en-US" sz="1400">
              <a:latin typeface="Times New Roman" panose="02020603050405020304" charset="0"/>
              <a:cs typeface="Times New Roman" panose="02020603050405020304" charset="0"/>
            </a:endParaRPr>
          </a:p>
        </p:txBody>
      </p:sp>
      <p:sp>
        <p:nvSpPr>
          <p:cNvPr id="11" name="文本框 10"/>
          <p:cNvSpPr txBox="1"/>
          <p:nvPr/>
        </p:nvSpPr>
        <p:spPr>
          <a:xfrm>
            <a:off x="549275" y="4236085"/>
            <a:ext cx="3027680" cy="829945"/>
          </a:xfrm>
          <a:prstGeom prst="rect">
            <a:avLst/>
          </a:prstGeom>
          <a:noFill/>
        </p:spPr>
        <p:txBody>
          <a:bodyPr wrap="square" rtlCol="0" anchor="t">
            <a:spAutoFit/>
          </a:bodyPr>
          <a:p>
            <a:pPr algn="l"/>
            <a:r>
              <a:rPr lang="zh-CN" altLang="en-US" sz="1200" b="1">
                <a:solidFill>
                  <a:schemeClr val="accent1"/>
                </a:solidFill>
                <a:latin typeface="Times New Roman" panose="02020603050405020304" charset="0"/>
                <a:cs typeface="Times New Roman" panose="02020603050405020304" charset="0"/>
              </a:rPr>
              <a:t>Minsk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明斯克（白俄罗斯首都）</a:t>
            </a:r>
            <a:endParaRPr lang="zh-CN" altLang="en-US" sz="1200" b="1">
              <a:solidFill>
                <a:schemeClr val="accent1"/>
              </a:solidFill>
              <a:latin typeface="Times New Roman" panose="02020603050405020304" charset="0"/>
              <a:cs typeface="Times New Roman" panose="02020603050405020304" charset="0"/>
            </a:endParaRPr>
          </a:p>
          <a:p>
            <a:pPr algn="l"/>
            <a:r>
              <a:rPr lang="zh-CN" altLang="en-US" sz="1200" b="1">
                <a:solidFill>
                  <a:schemeClr val="accent1"/>
                </a:solidFill>
                <a:latin typeface="Times New Roman" panose="02020603050405020304" charset="0"/>
                <a:cs typeface="Times New Roman" panose="02020603050405020304" charset="0"/>
              </a:rPr>
              <a:t>momentum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动力</a:t>
            </a:r>
            <a:endParaRPr lang="zh-CN" altLang="en-US" sz="1200" b="1">
              <a:solidFill>
                <a:schemeClr val="accent1"/>
              </a:solidFill>
              <a:latin typeface="Times New Roman" panose="02020603050405020304" charset="0"/>
              <a:cs typeface="Times New Roman" panose="02020603050405020304" charset="0"/>
            </a:endParaRPr>
          </a:p>
          <a:p>
            <a:pPr algn="l"/>
            <a:r>
              <a:rPr lang="zh-CN" altLang="en-US" sz="1200" b="1">
                <a:solidFill>
                  <a:schemeClr val="accent1"/>
                </a:solidFill>
                <a:latin typeface="Times New Roman" panose="02020603050405020304" charset="0"/>
                <a:cs typeface="Times New Roman" panose="02020603050405020304" charset="0"/>
              </a:rPr>
              <a:t>victimize </a:t>
            </a:r>
            <a:r>
              <a:rPr lang="zh-CN" altLang="en-US" sz="1200" b="1" i="1">
                <a:solidFill>
                  <a:schemeClr val="accent1"/>
                </a:solidFill>
                <a:latin typeface="Times New Roman" panose="02020603050405020304" charset="0"/>
                <a:cs typeface="Times New Roman" panose="02020603050405020304" charset="0"/>
              </a:rPr>
              <a:t>v.</a:t>
            </a:r>
            <a:r>
              <a:rPr lang="zh-CN" altLang="en-US" sz="1200" b="1">
                <a:solidFill>
                  <a:schemeClr val="accent1"/>
                </a:solidFill>
                <a:latin typeface="Times New Roman" panose="02020603050405020304" charset="0"/>
                <a:cs typeface="Times New Roman" panose="02020603050405020304" charset="0"/>
              </a:rPr>
              <a:t> 使受害</a:t>
            </a:r>
            <a:endParaRPr lang="zh-CN" altLang="en-US" sz="1200" b="1">
              <a:solidFill>
                <a:schemeClr val="accent1"/>
              </a:solidFill>
              <a:latin typeface="Times New Roman" panose="02020603050405020304" charset="0"/>
              <a:cs typeface="Times New Roman" panose="02020603050405020304" charset="0"/>
            </a:endParaRPr>
          </a:p>
          <a:p>
            <a:pPr algn="l"/>
            <a:r>
              <a:rPr lang="zh-CN" altLang="en-US" sz="1200" b="1">
                <a:solidFill>
                  <a:schemeClr val="accent1"/>
                </a:solidFill>
                <a:latin typeface="Times New Roman" panose="02020603050405020304" charset="0"/>
                <a:cs typeface="Times New Roman" panose="02020603050405020304" charset="0"/>
              </a:rPr>
              <a:t>rift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裂缝</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549275" y="4236085"/>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422275" y="3077210"/>
            <a:ext cx="8118475" cy="1060450"/>
          </a:xfrm>
          <a:prstGeom prst="rect">
            <a:avLst/>
          </a:prstGeom>
          <a:noFill/>
        </p:spPr>
        <p:txBody>
          <a:bodyPr wrap="square" rtlCol="0" anchor="t">
            <a:spAutoFit/>
          </a:bodyPr>
          <a:p>
            <a:pPr indent="0" algn="just" latinLnBrk="0">
              <a:lnSpc>
                <a:spcPct val="150000"/>
              </a:lnSpc>
            </a:pPr>
            <a:r>
              <a:rPr sz="1400">
                <a:latin typeface="Times New Roman" panose="02020603050405020304" charset="0"/>
                <a:cs typeface="Times New Roman" panose="02020603050405020304" charset="0"/>
              </a:rPr>
              <a:t>among the newly independent post-Soviet states. By the late 1990s, however, the CIS lost most of its </a:t>
            </a:r>
            <a:r>
              <a:rPr sz="1400" b="1">
                <a:solidFill>
                  <a:srgbClr val="FF0000"/>
                </a:solidFill>
                <a:latin typeface="Times New Roman" panose="02020603050405020304" charset="0"/>
                <a:cs typeface="Times New Roman" panose="02020603050405020304" charset="0"/>
              </a:rPr>
              <a:t>momentum</a:t>
            </a:r>
            <a:r>
              <a:rPr sz="1400">
                <a:latin typeface="Times New Roman" panose="02020603050405020304" charset="0"/>
                <a:cs typeface="Times New Roman" panose="02020603050405020304" charset="0"/>
              </a:rPr>
              <a:t> and was </a:t>
            </a:r>
            <a:r>
              <a:rPr sz="1400" b="1">
                <a:solidFill>
                  <a:srgbClr val="FF0000"/>
                </a:solidFill>
                <a:latin typeface="Times New Roman" panose="02020603050405020304" charset="0"/>
                <a:cs typeface="Times New Roman" panose="02020603050405020304" charset="0"/>
              </a:rPr>
              <a:t>victimized </a:t>
            </a:r>
            <a:r>
              <a:rPr sz="1400">
                <a:latin typeface="Times New Roman" panose="02020603050405020304" charset="0"/>
                <a:cs typeface="Times New Roman" panose="02020603050405020304" charset="0"/>
              </a:rPr>
              <a:t>by internal </a:t>
            </a:r>
            <a:r>
              <a:rPr sz="1400" b="1">
                <a:solidFill>
                  <a:srgbClr val="FF0000"/>
                </a:solidFill>
                <a:latin typeface="Times New Roman" panose="02020603050405020304" charset="0"/>
                <a:cs typeface="Times New Roman" panose="02020603050405020304" charset="0"/>
              </a:rPr>
              <a:t>rifts</a:t>
            </a:r>
            <a:r>
              <a:rPr sz="1400">
                <a:latin typeface="Times New Roman" panose="02020603050405020304" charset="0"/>
                <a:cs typeface="Times New Roman" panose="02020603050405020304" charset="0"/>
              </a:rPr>
              <a:t>, becoming, according to some observers, largely irrelevant and powerless.</a:t>
            </a:r>
            <a:endParaRPr sz="1400">
              <a:latin typeface="Times New Roman" panose="02020603050405020304" charset="0"/>
              <a:cs typeface="Times New Roman" panose="02020603050405020304" charset="0"/>
            </a:endParaRPr>
          </a:p>
        </p:txBody>
      </p:sp>
      <p:pic>
        <p:nvPicPr>
          <p:cNvPr id="2" name="图片 1"/>
          <p:cNvPicPr>
            <a:picLocks noChangeAspect="1"/>
          </p:cNvPicPr>
          <p:nvPr/>
        </p:nvPicPr>
        <p:blipFill>
          <a:blip r:embed="rId1"/>
          <a:stretch>
            <a:fillRect/>
          </a:stretch>
        </p:blipFill>
        <p:spPr>
          <a:xfrm>
            <a:off x="6305550" y="1315085"/>
            <a:ext cx="2234565" cy="1762125"/>
          </a:xfrm>
          <a:prstGeom prst="rect">
            <a:avLst/>
          </a:prstGeom>
        </p:spPr>
      </p:pic>
    </p:spTree>
  </p:cSld>
  <p:clrMapOvr>
    <a:masterClrMapping/>
  </p:clrMapOvr>
  <p:transition spd="slow"/>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Five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632460" y="1083945"/>
            <a:ext cx="7735570" cy="3322955"/>
          </a:xfrm>
          <a:prstGeom prst="rect">
            <a:avLst/>
          </a:prstGeom>
          <a:noFill/>
        </p:spPr>
        <p:txBody>
          <a:bodyPr wrap="square" rtlCol="0" anchor="t">
            <a:spAutoFit/>
          </a:bodyPr>
          <a:p>
            <a:pPr indent="457200" algn="just" latinLnBrk="0">
              <a:lnSpc>
                <a:spcPct val="150000"/>
              </a:lnSpc>
            </a:pPr>
            <a:r>
              <a:rPr sz="1400">
                <a:latin typeface="Times New Roman" panose="02020603050405020304" charset="0"/>
                <a:cs typeface="Times New Roman" panose="02020603050405020304" charset="0"/>
              </a:rPr>
              <a:t>From its beginning, the CIS had two main purposes. The first was to promote what was called a “civilized divorce” among the former Soviet states. Many feared the breakup of the Soviet Union would lead to political and economic chaos, if not outright conflict over borders. The earliest agreements of the CIS, which provided for recognition of borders, protection of ethnic minorities, maintenance of a unified military command, economic cooperation, and periodic meetings of state leaders, arguably helped to maintain some </a:t>
            </a:r>
            <a:r>
              <a:rPr sz="1400" b="1">
                <a:solidFill>
                  <a:srgbClr val="FF0000"/>
                </a:solidFill>
                <a:latin typeface="Times New Roman" panose="02020603050405020304" charset="0"/>
                <a:cs typeface="Times New Roman" panose="02020603050405020304" charset="0"/>
              </a:rPr>
              <a:t>semblance</a:t>
            </a:r>
            <a:r>
              <a:rPr sz="1400">
                <a:latin typeface="Times New Roman" panose="02020603050405020304" charset="0"/>
                <a:cs typeface="Times New Roman" panose="02020603050405020304" charset="0"/>
              </a:rPr>
              <a:t> of order in the region, although one should note that the region did suffer some serious conflicts (e.g., war between Armenia and Azerbaijan and civil conflicts in Tajikistan, Moldova, and Georgia).</a:t>
            </a:r>
            <a:endParaRPr sz="1400">
              <a:latin typeface="Times New Roman" panose="02020603050405020304" charset="0"/>
              <a:cs typeface="Times New Roman" panose="02020603050405020304" charset="0"/>
            </a:endParaRPr>
          </a:p>
          <a:p>
            <a:pPr indent="457200" algn="just" latinLnBrk="0">
              <a:lnSpc>
                <a:spcPct val="150000"/>
              </a:lnSpc>
            </a:pPr>
            <a:r>
              <a:rPr sz="1400">
                <a:latin typeface="Times New Roman" panose="02020603050405020304" charset="0"/>
                <a:cs typeface="Times New Roman" panose="02020603050405020304" charset="0"/>
              </a:rPr>
              <a:t>The second purpose of the CIS was to promote </a:t>
            </a:r>
            <a:r>
              <a:rPr sz="1400" b="1">
                <a:solidFill>
                  <a:srgbClr val="FF0000"/>
                </a:solidFill>
                <a:latin typeface="Times New Roman" panose="02020603050405020304" charset="0"/>
                <a:cs typeface="Times New Roman" panose="02020603050405020304" charset="0"/>
              </a:rPr>
              <a:t>integration</a:t>
            </a:r>
            <a:r>
              <a:rPr sz="1400">
                <a:latin typeface="Times New Roman" panose="02020603050405020304" charset="0"/>
                <a:cs typeface="Times New Roman" panose="02020603050405020304" charset="0"/>
              </a:rPr>
              <a:t> among the newly independent states. On this score, the CIS had not succeeded. The main reason is that while all parties had a common interest </a:t>
            </a:r>
            <a:endParaRPr lang="en-US" sz="1400">
              <a:latin typeface="Times New Roman" panose="02020603050405020304" charset="0"/>
              <a:cs typeface="Times New Roman" panose="02020603050405020304" charset="0"/>
            </a:endParaRPr>
          </a:p>
        </p:txBody>
      </p:sp>
      <p:sp>
        <p:nvSpPr>
          <p:cNvPr id="11" name="文本框 10"/>
          <p:cNvSpPr txBox="1"/>
          <p:nvPr/>
        </p:nvSpPr>
        <p:spPr>
          <a:xfrm>
            <a:off x="726440" y="4545330"/>
            <a:ext cx="3027680" cy="460375"/>
          </a:xfrm>
          <a:prstGeom prst="rect">
            <a:avLst/>
          </a:prstGeom>
          <a:noFill/>
        </p:spPr>
        <p:txBody>
          <a:bodyPr wrap="square" rtlCol="0" anchor="t">
            <a:spAutoFit/>
          </a:bodyPr>
          <a:p>
            <a:pPr algn="l"/>
            <a:r>
              <a:rPr lang="zh-CN" altLang="en-US" sz="1200" b="1">
                <a:solidFill>
                  <a:schemeClr val="accent1"/>
                </a:solidFill>
                <a:latin typeface="Times New Roman" panose="02020603050405020304" charset="0"/>
                <a:cs typeface="Times New Roman" panose="02020603050405020304" charset="0"/>
              </a:rPr>
              <a:t>semblance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类似</a:t>
            </a:r>
            <a:endParaRPr lang="zh-CN" altLang="en-US" sz="1200" b="1">
              <a:solidFill>
                <a:schemeClr val="accent1"/>
              </a:solidFill>
              <a:latin typeface="Times New Roman" panose="02020603050405020304" charset="0"/>
              <a:cs typeface="Times New Roman" panose="02020603050405020304" charset="0"/>
            </a:endParaRPr>
          </a:p>
          <a:p>
            <a:pPr algn="l"/>
            <a:r>
              <a:rPr lang="zh-CN" altLang="en-US" sz="1200" b="1">
                <a:solidFill>
                  <a:schemeClr val="accent1"/>
                </a:solidFill>
                <a:latin typeface="Times New Roman" panose="02020603050405020304" charset="0"/>
                <a:cs typeface="Times New Roman" panose="02020603050405020304" charset="0"/>
              </a:rPr>
              <a:t>integration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融合</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726440" y="454533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3</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304290"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Readings</a:t>
            </a:r>
            <a:endParaRPr lang="en-US" sz="2000" b="1" dirty="0">
              <a:solidFill>
                <a:schemeClr val="accent1"/>
              </a:solidFill>
              <a:latin typeface="+mj-lt"/>
              <a:ea typeface="+mn-ea"/>
            </a:endParaRPr>
          </a:p>
        </p:txBody>
      </p:sp>
      <p:sp>
        <p:nvSpPr>
          <p:cNvPr id="6" name="矩形 5"/>
          <p:cNvSpPr/>
          <p:nvPr/>
        </p:nvSpPr>
        <p:spPr>
          <a:xfrm>
            <a:off x="350520" y="685165"/>
            <a:ext cx="1983740" cy="398780"/>
          </a:xfrm>
          <a:prstGeom prst="rect">
            <a:avLst/>
          </a:prstGeom>
          <a:noFill/>
          <a:ln>
            <a:noFill/>
          </a:ln>
        </p:spPr>
        <p:txBody>
          <a:bodyPr wrap="squar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Passage Five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810895" y="1548130"/>
            <a:ext cx="7331710" cy="1706880"/>
          </a:xfrm>
          <a:prstGeom prst="rect">
            <a:avLst/>
          </a:prstGeom>
          <a:noFill/>
        </p:spPr>
        <p:txBody>
          <a:bodyPr wrap="square" rtlCol="0" anchor="t">
            <a:spAutoFit/>
          </a:bodyPr>
          <a:p>
            <a:pPr indent="0" algn="just" latinLnBrk="0">
              <a:lnSpc>
                <a:spcPct val="150000"/>
              </a:lnSpc>
            </a:pPr>
            <a:r>
              <a:rPr sz="1400">
                <a:latin typeface="Times New Roman" panose="02020603050405020304" charset="0"/>
                <a:cs typeface="Times New Roman" panose="02020603050405020304" charset="0"/>
              </a:rPr>
              <a:t>in peacefully </a:t>
            </a:r>
            <a:r>
              <a:rPr sz="1400" b="1">
                <a:solidFill>
                  <a:srgbClr val="FF0000"/>
                </a:solidFill>
                <a:latin typeface="Times New Roman" panose="02020603050405020304" charset="0"/>
                <a:cs typeface="Times New Roman" panose="02020603050405020304" charset="0"/>
              </a:rPr>
              <a:t>dismantling</a:t>
            </a:r>
            <a:r>
              <a:rPr sz="1400">
                <a:latin typeface="Times New Roman" panose="02020603050405020304" charset="0"/>
                <a:cs typeface="Times New Roman" panose="02020603050405020304" charset="0"/>
              </a:rPr>
              <a:t> the old order, there has been no </a:t>
            </a:r>
            <a:r>
              <a:rPr sz="1400" b="1">
                <a:solidFill>
                  <a:srgbClr val="FF0000"/>
                </a:solidFill>
                <a:latin typeface="Times New Roman" panose="02020603050405020304" charset="0"/>
                <a:cs typeface="Times New Roman" panose="02020603050405020304" charset="0"/>
              </a:rPr>
              <a:t>consensus</a:t>
            </a:r>
            <a:r>
              <a:rPr sz="1400">
                <a:latin typeface="Times New Roman" panose="02020603050405020304" charset="0"/>
                <a:cs typeface="Times New Roman" panose="02020603050405020304" charset="0"/>
              </a:rPr>
              <a:t> among these states as to what (if anything) should replace the Soviet state. Moreover, the need to develop national political and economic systems took </a:t>
            </a:r>
            <a:r>
              <a:rPr sz="1400" b="1">
                <a:solidFill>
                  <a:srgbClr val="FF0000"/>
                </a:solidFill>
                <a:latin typeface="Times New Roman" panose="02020603050405020304" charset="0"/>
                <a:cs typeface="Times New Roman" panose="02020603050405020304" charset="0"/>
              </a:rPr>
              <a:t>precedence</a:t>
            </a:r>
            <a:r>
              <a:rPr sz="1400">
                <a:latin typeface="Times New Roman" panose="02020603050405020304" charset="0"/>
                <a:cs typeface="Times New Roman" panose="02020603050405020304" charset="0"/>
              </a:rPr>
              <a:t> in many states, dampening enthusiasm for any project of reintegration. CIS members have also been free to sign or not sign agreements as they see fit, creating a </a:t>
            </a:r>
            <a:r>
              <a:rPr sz="1400" b="1">
                <a:solidFill>
                  <a:srgbClr val="FF0000"/>
                </a:solidFill>
                <a:latin typeface="Times New Roman" panose="02020603050405020304" charset="0"/>
                <a:cs typeface="Times New Roman" panose="02020603050405020304" charset="0"/>
              </a:rPr>
              <a:t>hodgepodge</a:t>
            </a:r>
            <a:r>
              <a:rPr sz="1400">
                <a:latin typeface="Times New Roman" panose="02020603050405020304" charset="0"/>
                <a:cs typeface="Times New Roman" panose="02020603050405020304" charset="0"/>
              </a:rPr>
              <a:t> of treaties and obligations among CIS states. </a:t>
            </a:r>
            <a:endParaRPr lang="en-US" sz="1400">
              <a:latin typeface="Times New Roman" panose="02020603050405020304" charset="0"/>
              <a:cs typeface="Times New Roman" panose="02020603050405020304" charset="0"/>
            </a:endParaRPr>
          </a:p>
        </p:txBody>
      </p:sp>
      <p:sp>
        <p:nvSpPr>
          <p:cNvPr id="11" name="文本框 10"/>
          <p:cNvSpPr txBox="1"/>
          <p:nvPr/>
        </p:nvSpPr>
        <p:spPr>
          <a:xfrm>
            <a:off x="810895" y="3759200"/>
            <a:ext cx="3027680" cy="829945"/>
          </a:xfrm>
          <a:prstGeom prst="rect">
            <a:avLst/>
          </a:prstGeom>
          <a:noFill/>
        </p:spPr>
        <p:txBody>
          <a:bodyPr wrap="square" rtlCol="0" anchor="t">
            <a:spAutoFit/>
          </a:bodyPr>
          <a:p>
            <a:pPr algn="l"/>
            <a:r>
              <a:rPr lang="zh-CN" altLang="en-US" sz="1200" b="1">
                <a:solidFill>
                  <a:schemeClr val="accent1"/>
                </a:solidFill>
                <a:latin typeface="Times New Roman" panose="02020603050405020304" charset="0"/>
                <a:cs typeface="Times New Roman" panose="02020603050405020304" charset="0"/>
              </a:rPr>
              <a:t>dismantle </a:t>
            </a:r>
            <a:r>
              <a:rPr lang="zh-CN" altLang="en-US" sz="1200" b="1" i="1">
                <a:solidFill>
                  <a:schemeClr val="accent1"/>
                </a:solidFill>
                <a:latin typeface="Times New Roman" panose="02020603050405020304" charset="0"/>
                <a:cs typeface="Times New Roman" panose="02020603050405020304" charset="0"/>
              </a:rPr>
              <a:t>v</a:t>
            </a:r>
            <a:r>
              <a:rPr lang="zh-CN" altLang="en-US" sz="1200" b="1">
                <a:solidFill>
                  <a:schemeClr val="accent1"/>
                </a:solidFill>
                <a:latin typeface="Times New Roman" panose="02020603050405020304" charset="0"/>
                <a:cs typeface="Times New Roman" panose="02020603050405020304" charset="0"/>
              </a:rPr>
              <a:t>. 解散</a:t>
            </a:r>
            <a:endParaRPr lang="zh-CN" altLang="en-US" sz="1200" b="1">
              <a:solidFill>
                <a:schemeClr val="accent1"/>
              </a:solidFill>
              <a:latin typeface="Times New Roman" panose="02020603050405020304" charset="0"/>
              <a:cs typeface="Times New Roman" panose="02020603050405020304" charset="0"/>
            </a:endParaRPr>
          </a:p>
          <a:p>
            <a:pPr algn="l"/>
            <a:r>
              <a:rPr lang="zh-CN" altLang="en-US" sz="1200" b="1">
                <a:solidFill>
                  <a:schemeClr val="accent1"/>
                </a:solidFill>
                <a:latin typeface="Times New Roman" panose="02020603050405020304" charset="0"/>
                <a:cs typeface="Times New Roman" panose="02020603050405020304" charset="0"/>
              </a:rPr>
              <a:t>consensus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一致</a:t>
            </a:r>
            <a:endParaRPr lang="zh-CN" altLang="en-US" sz="1200" b="1">
              <a:solidFill>
                <a:schemeClr val="accent1"/>
              </a:solidFill>
              <a:latin typeface="Times New Roman" panose="02020603050405020304" charset="0"/>
              <a:cs typeface="Times New Roman" panose="02020603050405020304" charset="0"/>
            </a:endParaRPr>
          </a:p>
          <a:p>
            <a:pPr algn="l"/>
            <a:r>
              <a:rPr lang="zh-CN" altLang="en-US" sz="1200" b="1">
                <a:solidFill>
                  <a:schemeClr val="accent1"/>
                </a:solidFill>
                <a:latin typeface="Times New Roman" panose="02020603050405020304" charset="0"/>
                <a:cs typeface="Times New Roman" panose="02020603050405020304" charset="0"/>
              </a:rPr>
              <a:t>precedence</a:t>
            </a:r>
            <a:r>
              <a:rPr lang="zh-CN" altLang="en-US" sz="1200" b="1" i="1">
                <a:solidFill>
                  <a:schemeClr val="accent1"/>
                </a:solidFill>
                <a:latin typeface="Times New Roman" panose="02020603050405020304" charset="0"/>
                <a:cs typeface="Times New Roman" panose="02020603050405020304" charset="0"/>
              </a:rPr>
              <a:t> n</a:t>
            </a:r>
            <a:r>
              <a:rPr lang="zh-CN" altLang="en-US" sz="1200" b="1">
                <a:solidFill>
                  <a:schemeClr val="accent1"/>
                </a:solidFill>
                <a:latin typeface="Times New Roman" panose="02020603050405020304" charset="0"/>
                <a:cs typeface="Times New Roman" panose="02020603050405020304" charset="0"/>
              </a:rPr>
              <a:t>. 优先</a:t>
            </a:r>
            <a:endParaRPr lang="zh-CN" altLang="en-US" sz="1200" b="1">
              <a:solidFill>
                <a:schemeClr val="accent1"/>
              </a:solidFill>
              <a:latin typeface="Times New Roman" panose="02020603050405020304" charset="0"/>
              <a:cs typeface="Times New Roman" panose="02020603050405020304" charset="0"/>
            </a:endParaRPr>
          </a:p>
          <a:p>
            <a:pPr algn="l"/>
            <a:r>
              <a:rPr lang="zh-CN" altLang="en-US" sz="1200" b="1">
                <a:solidFill>
                  <a:schemeClr val="accent1"/>
                </a:solidFill>
                <a:latin typeface="Times New Roman" panose="02020603050405020304" charset="0"/>
                <a:cs typeface="Times New Roman" panose="02020603050405020304" charset="0"/>
              </a:rPr>
              <a:t>hodgepodge </a:t>
            </a:r>
            <a:r>
              <a:rPr lang="zh-CN" altLang="en-US" sz="1200" b="1" i="1">
                <a:solidFill>
                  <a:schemeClr val="accent1"/>
                </a:solidFill>
                <a:latin typeface="Times New Roman" panose="02020603050405020304" charset="0"/>
                <a:cs typeface="Times New Roman" panose="02020603050405020304" charset="0"/>
              </a:rPr>
              <a:t>n</a:t>
            </a:r>
            <a:r>
              <a:rPr lang="zh-CN" altLang="en-US" sz="1200" b="1">
                <a:solidFill>
                  <a:schemeClr val="accent1"/>
                </a:solidFill>
                <a:latin typeface="Times New Roman" panose="02020603050405020304" charset="0"/>
                <a:cs typeface="Times New Roman" panose="02020603050405020304" charset="0"/>
              </a:rPr>
              <a:t>. 大杂烩</a:t>
            </a:r>
            <a:endParaRPr lang="zh-CN" altLang="en-US" sz="1200" b="1">
              <a:solidFill>
                <a:schemeClr val="accent1"/>
              </a:solidFill>
              <a:latin typeface="Times New Roman" panose="02020603050405020304" charset="0"/>
              <a:cs typeface="Times New Roman" panose="02020603050405020304" charset="0"/>
            </a:endParaRPr>
          </a:p>
        </p:txBody>
      </p:sp>
      <p:cxnSp>
        <p:nvCxnSpPr>
          <p:cNvPr id="12" name="直接连接符 11"/>
          <p:cNvCxnSpPr/>
          <p:nvPr/>
        </p:nvCxnSpPr>
        <p:spPr>
          <a:xfrm>
            <a:off x="810895" y="3759200"/>
            <a:ext cx="14052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82" name="组合 79"/>
          <p:cNvGrpSpPr/>
          <p:nvPr/>
        </p:nvGrpSpPr>
        <p:grpSpPr bwMode="auto">
          <a:xfrm>
            <a:off x="869156" y="2961085"/>
            <a:ext cx="7372350" cy="7386638"/>
            <a:chOff x="6379729" y="2488774"/>
            <a:chExt cx="2513016" cy="2513016"/>
          </a:xfrm>
        </p:grpSpPr>
        <p:sp>
          <p:nvSpPr>
            <p:cNvPr id="3"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smtClean="0">
                <a:solidFill>
                  <a:srgbClr val="FFFFFF"/>
                </a:solidFill>
              </a:endParaRPr>
            </a:p>
          </p:txBody>
        </p:sp>
      </p:grpSp>
      <p:grpSp>
        <p:nvGrpSpPr>
          <p:cNvPr id="20483" name="组合 8"/>
          <p:cNvGrpSpPr/>
          <p:nvPr/>
        </p:nvGrpSpPr>
        <p:grpSpPr bwMode="auto">
          <a:xfrm>
            <a:off x="6026944" y="1250157"/>
            <a:ext cx="2377679" cy="2299097"/>
            <a:chOff x="6659225" y="3452226"/>
            <a:chExt cx="1276528" cy="1233990"/>
          </a:xfrm>
        </p:grpSpPr>
        <p:sp>
          <p:nvSpPr>
            <p:cNvPr id="5" name="等腰三角形 31"/>
            <p:cNvSpPr/>
            <p:nvPr/>
          </p:nvSpPr>
          <p:spPr>
            <a:xfrm>
              <a:off x="6936009" y="3452226"/>
              <a:ext cx="999744" cy="1071673"/>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Lst>
              <a:ahLst/>
              <a:cxnLst>
                <a:cxn ang="0">
                  <a:pos x="connsiteX0-1" y="connsiteY0-2"/>
                </a:cxn>
                <a:cxn ang="0">
                  <a:pos x="connsiteX1-3" y="connsiteY1-4"/>
                </a:cxn>
                <a:cxn ang="0">
                  <a:pos x="connsiteX2-5" y="connsiteY2-6"/>
                </a:cxn>
                <a:cxn ang="0">
                  <a:pos x="connsiteX3-7" y="connsiteY3-8"/>
                </a:cxn>
              </a:cxnLst>
              <a:rect l="l" t="t" r="r" b="b"/>
              <a:pathLst>
                <a:path w="999976" h="1071590">
                  <a:moveTo>
                    <a:pt x="0" y="1071590"/>
                  </a:moveTo>
                  <a:lnTo>
                    <a:pt x="621522" y="0"/>
                  </a:lnTo>
                  <a:lnTo>
                    <a:pt x="999976" y="492856"/>
                  </a:lnTo>
                  <a:lnTo>
                    <a:pt x="0" y="10715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等腰三角形 31"/>
            <p:cNvSpPr/>
            <p:nvPr/>
          </p:nvSpPr>
          <p:spPr>
            <a:xfrm rot="962341">
              <a:off x="7113073" y="4224189"/>
              <a:ext cx="778573" cy="462027"/>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Lst>
              <a:ahLst/>
              <a:cxnLst>
                <a:cxn ang="0">
                  <a:pos x="connsiteX0-1" y="connsiteY0-2"/>
                </a:cxn>
                <a:cxn ang="0">
                  <a:pos x="connsiteX1-3" y="connsiteY1-4"/>
                </a:cxn>
                <a:cxn ang="0">
                  <a:pos x="connsiteX2-5" y="connsiteY2-6"/>
                </a:cxn>
                <a:cxn ang="0">
                  <a:pos x="connsiteX3-7" y="connsiteY3-8"/>
                </a:cxn>
              </a:cxnLst>
              <a:rect l="l" t="t" r="r" b="b"/>
              <a:pathLst>
                <a:path w="1254028" h="706935">
                  <a:moveTo>
                    <a:pt x="1" y="706936"/>
                  </a:moveTo>
                  <a:lnTo>
                    <a:pt x="906240" y="1"/>
                  </a:lnTo>
                  <a:lnTo>
                    <a:pt x="1254028" y="519679"/>
                  </a:lnTo>
                  <a:lnTo>
                    <a:pt x="1" y="70693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等腰三角形 31"/>
            <p:cNvSpPr/>
            <p:nvPr/>
          </p:nvSpPr>
          <p:spPr>
            <a:xfrm rot="962341">
              <a:off x="6659225" y="3958986"/>
              <a:ext cx="339427" cy="502287"/>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 name="connsiteX0-33" fmla="*/ 1 w 752066"/>
                <a:gd name="connsiteY0-34" fmla="*/ 1016374 h 1016375"/>
                <a:gd name="connsiteX1-35" fmla="*/ 404278 w 752066"/>
                <a:gd name="connsiteY1-36" fmla="*/ -1 h 1016375"/>
                <a:gd name="connsiteX2-37" fmla="*/ 752066 w 752066"/>
                <a:gd name="connsiteY2-38" fmla="*/ 519677 h 1016375"/>
                <a:gd name="connsiteX3-39" fmla="*/ 1 w 752066"/>
                <a:gd name="connsiteY3-40" fmla="*/ 1016374 h 1016375"/>
                <a:gd name="connsiteX0-41" fmla="*/ 56784 w 808849"/>
                <a:gd name="connsiteY0-42" fmla="*/ 1055400 h 1055399"/>
                <a:gd name="connsiteX1-43" fmla="*/ 0 w 808849"/>
                <a:gd name="connsiteY1-44" fmla="*/ 1 h 1055399"/>
                <a:gd name="connsiteX2-45" fmla="*/ 808849 w 808849"/>
                <a:gd name="connsiteY2-46" fmla="*/ 558703 h 1055399"/>
                <a:gd name="connsiteX3-47" fmla="*/ 56784 w 808849"/>
                <a:gd name="connsiteY3-48" fmla="*/ 1055400 h 1055399"/>
                <a:gd name="connsiteX0-49" fmla="*/ 56784 w 400017"/>
                <a:gd name="connsiteY0-50" fmla="*/ 1055398 h 1055399"/>
                <a:gd name="connsiteX1-51" fmla="*/ 0 w 400017"/>
                <a:gd name="connsiteY1-52" fmla="*/ -1 h 1055399"/>
                <a:gd name="connsiteX2-53" fmla="*/ 400017 w 400017"/>
                <a:gd name="connsiteY2-54" fmla="*/ 320903 h 1055399"/>
                <a:gd name="connsiteX3-55" fmla="*/ 56784 w 400017"/>
                <a:gd name="connsiteY3-56" fmla="*/ 1055398 h 1055399"/>
                <a:gd name="connsiteX0-57" fmla="*/ 468575 w 811808"/>
                <a:gd name="connsiteY0-58" fmla="*/ 734495 h 734494"/>
                <a:gd name="connsiteX1-59" fmla="*/ 0 w 811808"/>
                <a:gd name="connsiteY1-60" fmla="*/ 73278 h 734494"/>
                <a:gd name="connsiteX2-61" fmla="*/ 811808 w 811808"/>
                <a:gd name="connsiteY2-62" fmla="*/ 0 h 734494"/>
                <a:gd name="connsiteX3-63" fmla="*/ 468575 w 811808"/>
                <a:gd name="connsiteY3-64" fmla="*/ 734495 h 734494"/>
                <a:gd name="connsiteX0-65" fmla="*/ 468575 w 546206"/>
                <a:gd name="connsiteY0-66" fmla="*/ 768694 h 768694"/>
                <a:gd name="connsiteX1-67" fmla="*/ 0 w 546206"/>
                <a:gd name="connsiteY1-68" fmla="*/ 107477 h 768694"/>
                <a:gd name="connsiteX2-69" fmla="*/ 546206 w 546206"/>
                <a:gd name="connsiteY2-70" fmla="*/ 0 h 768694"/>
                <a:gd name="connsiteX3-71" fmla="*/ 468575 w 546206"/>
                <a:gd name="connsiteY3-72" fmla="*/ 768694 h 768694"/>
              </a:gdLst>
              <a:ahLst/>
              <a:cxnLst>
                <a:cxn ang="0">
                  <a:pos x="connsiteX0-1" y="connsiteY0-2"/>
                </a:cxn>
                <a:cxn ang="0">
                  <a:pos x="connsiteX1-3" y="connsiteY1-4"/>
                </a:cxn>
                <a:cxn ang="0">
                  <a:pos x="connsiteX2-5" y="connsiteY2-6"/>
                </a:cxn>
                <a:cxn ang="0">
                  <a:pos x="connsiteX3-7" y="connsiteY3-8"/>
                </a:cxn>
              </a:cxnLst>
              <a:rect l="l" t="t" r="r" b="b"/>
              <a:pathLst>
                <a:path w="546206" h="768694">
                  <a:moveTo>
                    <a:pt x="468575" y="768694"/>
                  </a:moveTo>
                  <a:lnTo>
                    <a:pt x="0" y="107477"/>
                  </a:lnTo>
                  <a:lnTo>
                    <a:pt x="546206" y="0"/>
                  </a:lnTo>
                  <a:lnTo>
                    <a:pt x="468575" y="76869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20484" name="文本框 7"/>
          <p:cNvSpPr txBox="1">
            <a:spLocks noChangeArrowheads="1"/>
          </p:cNvSpPr>
          <p:nvPr/>
        </p:nvSpPr>
        <p:spPr bwMode="auto">
          <a:xfrm>
            <a:off x="3454004" y="3313510"/>
            <a:ext cx="2235994" cy="2365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14900" b="1">
                <a:solidFill>
                  <a:schemeClr val="accent1"/>
                </a:solidFill>
              </a:rPr>
              <a:t>4</a:t>
            </a:r>
            <a:endParaRPr lang="zh-CN" altLang="en-US" sz="14900" b="1">
              <a:solidFill>
                <a:schemeClr val="accent1"/>
              </a:solidFill>
            </a:endParaRPr>
          </a:p>
        </p:txBody>
      </p:sp>
      <p:sp>
        <p:nvSpPr>
          <p:cNvPr id="20485" name="文本框 9"/>
          <p:cNvSpPr txBox="1">
            <a:spLocks noChangeArrowheads="1"/>
          </p:cNvSpPr>
          <p:nvPr/>
        </p:nvSpPr>
        <p:spPr bwMode="auto">
          <a:xfrm>
            <a:off x="2256473" y="1216819"/>
            <a:ext cx="4631055" cy="745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sz="4400" b="1">
                <a:solidFill>
                  <a:schemeClr val="accent1"/>
                </a:solidFill>
              </a:rPr>
              <a:t>More Resources</a:t>
            </a:r>
            <a:endParaRPr lang="en-US" sz="4400" b="1">
              <a:solidFill>
                <a:schemeClr val="accent1"/>
              </a:solidFill>
            </a:endParaRPr>
          </a:p>
        </p:txBody>
      </p:sp>
    </p:spTree>
  </p:cSld>
  <p:clrMapOvr>
    <a:masterClrMapping/>
  </p:clrMapOvr>
  <p:transition spd="slow"/>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4</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218122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More Resources</a:t>
            </a:r>
            <a:endParaRPr lang="en-US" sz="2000" b="1" dirty="0">
              <a:solidFill>
                <a:schemeClr val="accent1"/>
              </a:solidFill>
              <a:latin typeface="+mj-lt"/>
              <a:ea typeface="+mn-ea"/>
            </a:endParaRPr>
          </a:p>
        </p:txBody>
      </p:sp>
      <p:sp>
        <p:nvSpPr>
          <p:cNvPr id="10" name="文本框 9"/>
          <p:cNvSpPr txBox="1"/>
          <p:nvPr/>
        </p:nvSpPr>
        <p:spPr>
          <a:xfrm>
            <a:off x="822960" y="864235"/>
            <a:ext cx="7331710" cy="3415030"/>
          </a:xfrm>
          <a:prstGeom prst="rect">
            <a:avLst/>
          </a:prstGeom>
          <a:noFill/>
        </p:spPr>
        <p:txBody>
          <a:bodyPr wrap="square" rtlCol="0" anchor="t">
            <a:spAutoFit/>
          </a:bodyPr>
          <a:p>
            <a:pPr indent="0" algn="just" latinLnBrk="0">
              <a:lnSpc>
                <a:spcPct val="150000"/>
              </a:lnSpc>
            </a:pPr>
            <a:r>
              <a:rPr sz="1800" b="1">
                <a:solidFill>
                  <a:srgbClr val="FF0000"/>
                </a:solidFill>
                <a:latin typeface="Times New Roman" panose="02020603050405020304" charset="0"/>
                <a:cs typeface="Times New Roman" panose="02020603050405020304" charset="0"/>
              </a:rPr>
              <a:t>A. Enjoy the following videos.</a:t>
            </a:r>
            <a:endParaRPr sz="1800" b="1">
              <a:solidFill>
                <a:srgbClr val="FF0000"/>
              </a:solidFill>
              <a:latin typeface="Times New Roman" panose="02020603050405020304" charset="0"/>
              <a:cs typeface="Times New Roman" panose="02020603050405020304" charset="0"/>
            </a:endParaRPr>
          </a:p>
          <a:p>
            <a:pPr indent="0" algn="just" latinLnBrk="0">
              <a:lnSpc>
                <a:spcPct val="150000"/>
              </a:lnSpc>
            </a:pPr>
            <a:endParaRPr sz="1400">
              <a:latin typeface="Times New Roman" panose="02020603050405020304" charset="0"/>
              <a:cs typeface="Times New Roman" panose="02020603050405020304" charset="0"/>
            </a:endParaRPr>
          </a:p>
          <a:p>
            <a:pPr indent="0" algn="just" latinLnBrk="0">
              <a:lnSpc>
                <a:spcPct val="150000"/>
              </a:lnSpc>
            </a:pPr>
            <a:r>
              <a:rPr sz="1400">
                <a:latin typeface="Times New Roman" panose="02020603050405020304" charset="0"/>
                <a:cs typeface="Times New Roman" panose="02020603050405020304" charset="0"/>
              </a:rPr>
              <a:t>1. http://v.youku.com/v_show/id_XNTI4NjczMjk2.html?beta&amp;</a:t>
            </a:r>
            <a:endParaRPr sz="1400">
              <a:latin typeface="Times New Roman" panose="02020603050405020304" charset="0"/>
              <a:cs typeface="Times New Roman" panose="02020603050405020304" charset="0"/>
            </a:endParaRPr>
          </a:p>
          <a:p>
            <a:pPr indent="0" algn="just" latinLnBrk="0">
              <a:lnSpc>
                <a:spcPct val="150000"/>
              </a:lnSpc>
            </a:pPr>
            <a:r>
              <a:rPr sz="1400">
                <a:latin typeface="Times New Roman" panose="02020603050405020304" charset="0"/>
                <a:cs typeface="Times New Roman" panose="02020603050405020304" charset="0"/>
              </a:rPr>
              <a:t>   </a:t>
            </a:r>
            <a:r>
              <a:rPr sz="1400" b="1">
                <a:latin typeface="Times New Roman" panose="02020603050405020304" charset="0"/>
                <a:cs typeface="Times New Roman" panose="02020603050405020304" charset="0"/>
              </a:rPr>
              <a:t>This video will tell you something about the history of Russian Anthem.</a:t>
            </a:r>
            <a:endParaRPr sz="1400">
              <a:latin typeface="Times New Roman" panose="02020603050405020304" charset="0"/>
              <a:cs typeface="Times New Roman" panose="02020603050405020304" charset="0"/>
            </a:endParaRPr>
          </a:p>
          <a:p>
            <a:pPr indent="0" algn="just" latinLnBrk="0">
              <a:lnSpc>
                <a:spcPct val="150000"/>
              </a:lnSpc>
            </a:pPr>
            <a:endParaRPr sz="1400">
              <a:latin typeface="Times New Roman" panose="02020603050405020304" charset="0"/>
              <a:cs typeface="Times New Roman" panose="02020603050405020304" charset="0"/>
            </a:endParaRPr>
          </a:p>
          <a:p>
            <a:pPr indent="0" algn="just" latinLnBrk="0">
              <a:lnSpc>
                <a:spcPct val="150000"/>
              </a:lnSpc>
            </a:pPr>
            <a:r>
              <a:rPr sz="1400">
                <a:latin typeface="Times New Roman" panose="02020603050405020304" charset="0"/>
                <a:cs typeface="Times New Roman" panose="02020603050405020304" charset="0"/>
              </a:rPr>
              <a:t>2. http://v.youku.com/v_show/id_XMzI4NTEwMTgw.html?beta&amp;</a:t>
            </a:r>
            <a:endParaRPr sz="1400">
              <a:latin typeface="Times New Roman" panose="02020603050405020304" charset="0"/>
              <a:cs typeface="Times New Roman" panose="02020603050405020304" charset="0"/>
            </a:endParaRPr>
          </a:p>
          <a:p>
            <a:pPr indent="0" algn="just" latinLnBrk="0">
              <a:lnSpc>
                <a:spcPct val="150000"/>
              </a:lnSpc>
            </a:pPr>
            <a:r>
              <a:rPr sz="1400">
                <a:latin typeface="Times New Roman" panose="02020603050405020304" charset="0"/>
                <a:cs typeface="Times New Roman" panose="02020603050405020304" charset="0"/>
              </a:rPr>
              <a:t>    </a:t>
            </a:r>
            <a:r>
              <a:rPr sz="1400" b="1">
                <a:latin typeface="Times New Roman" panose="02020603050405020304" charset="0"/>
                <a:cs typeface="Times New Roman" panose="02020603050405020304" charset="0"/>
              </a:rPr>
              <a:t>This video is about the Russia’s Sea Aircraft</a:t>
            </a:r>
            <a:r>
              <a:rPr lang="en-US" sz="1400" b="1">
                <a:latin typeface="Times New Roman" panose="02020603050405020304" charset="0"/>
                <a:cs typeface="Times New Roman" panose="02020603050405020304" charset="0"/>
              </a:rPr>
              <a:t>.</a:t>
            </a:r>
            <a:endParaRPr sz="1400">
              <a:latin typeface="Times New Roman" panose="02020603050405020304" charset="0"/>
              <a:cs typeface="Times New Roman" panose="02020603050405020304" charset="0"/>
            </a:endParaRPr>
          </a:p>
          <a:p>
            <a:pPr indent="0" algn="just" latinLnBrk="0">
              <a:lnSpc>
                <a:spcPct val="150000"/>
              </a:lnSpc>
            </a:pPr>
            <a:endParaRPr sz="1400">
              <a:latin typeface="Times New Roman" panose="02020603050405020304" charset="0"/>
              <a:cs typeface="Times New Roman" panose="02020603050405020304" charset="0"/>
            </a:endParaRPr>
          </a:p>
          <a:p>
            <a:pPr indent="0" algn="just" latinLnBrk="0">
              <a:lnSpc>
                <a:spcPct val="150000"/>
              </a:lnSpc>
            </a:pPr>
            <a:r>
              <a:rPr sz="1400">
                <a:latin typeface="Times New Roman" panose="02020603050405020304" charset="0"/>
                <a:cs typeface="Times New Roman" panose="02020603050405020304" charset="0"/>
              </a:rPr>
              <a:t>3. http://v.youku.com/v_show/id_XMTY3NjA0MDY2MA==.html?beta&amp;</a:t>
            </a:r>
            <a:endParaRPr sz="1400">
              <a:latin typeface="Times New Roman" panose="02020603050405020304" charset="0"/>
              <a:cs typeface="Times New Roman" panose="02020603050405020304" charset="0"/>
            </a:endParaRPr>
          </a:p>
          <a:p>
            <a:pPr indent="0" algn="just" latinLnBrk="0">
              <a:lnSpc>
                <a:spcPct val="150000"/>
              </a:lnSpc>
            </a:pPr>
            <a:r>
              <a:rPr sz="1400">
                <a:latin typeface="Times New Roman" panose="02020603050405020304" charset="0"/>
                <a:cs typeface="Times New Roman" panose="02020603050405020304" charset="0"/>
              </a:rPr>
              <a:t>    </a:t>
            </a:r>
            <a:r>
              <a:rPr sz="1400" b="1">
                <a:latin typeface="Times New Roman" panose="02020603050405020304" charset="0"/>
                <a:cs typeface="Times New Roman" panose="02020603050405020304" charset="0"/>
              </a:rPr>
              <a:t>This video is about Russia’s workshops.</a:t>
            </a:r>
            <a:endParaRPr sz="1400" b="1">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4</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218122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More Resources</a:t>
            </a:r>
            <a:endParaRPr lang="en-US" sz="2000" b="1" dirty="0">
              <a:solidFill>
                <a:schemeClr val="accent1"/>
              </a:solidFill>
              <a:latin typeface="+mj-lt"/>
              <a:ea typeface="+mn-ea"/>
            </a:endParaRPr>
          </a:p>
        </p:txBody>
      </p:sp>
      <p:sp>
        <p:nvSpPr>
          <p:cNvPr id="10" name="文本框 9"/>
          <p:cNvSpPr txBox="1"/>
          <p:nvPr/>
        </p:nvSpPr>
        <p:spPr>
          <a:xfrm>
            <a:off x="906145" y="1137920"/>
            <a:ext cx="7331710" cy="2445385"/>
          </a:xfrm>
          <a:prstGeom prst="rect">
            <a:avLst/>
          </a:prstGeom>
          <a:noFill/>
        </p:spPr>
        <p:txBody>
          <a:bodyPr wrap="square" rtlCol="0" anchor="t">
            <a:spAutoFit/>
          </a:bodyPr>
          <a:p>
            <a:pPr indent="0" algn="just" latinLnBrk="0">
              <a:lnSpc>
                <a:spcPct val="150000"/>
              </a:lnSpc>
            </a:pPr>
            <a:r>
              <a:rPr sz="1800" b="1">
                <a:solidFill>
                  <a:srgbClr val="FF0000"/>
                </a:solidFill>
                <a:latin typeface="Times New Roman" panose="02020603050405020304" charset="0"/>
                <a:cs typeface="Times New Roman" panose="02020603050405020304" charset="0"/>
              </a:rPr>
              <a:t>B. Surf the Internet.</a:t>
            </a:r>
            <a:endParaRPr sz="1800" b="1">
              <a:solidFill>
                <a:srgbClr val="FF0000"/>
              </a:solidFill>
              <a:latin typeface="Times New Roman" panose="02020603050405020304" charset="0"/>
              <a:cs typeface="Times New Roman" panose="02020603050405020304" charset="0"/>
            </a:endParaRPr>
          </a:p>
          <a:p>
            <a:pPr indent="0" algn="just" latinLnBrk="0">
              <a:lnSpc>
                <a:spcPct val="150000"/>
              </a:lnSpc>
            </a:pPr>
            <a:endParaRPr sz="1400">
              <a:latin typeface="Times New Roman" panose="02020603050405020304" charset="0"/>
              <a:cs typeface="Times New Roman" panose="02020603050405020304" charset="0"/>
            </a:endParaRPr>
          </a:p>
          <a:p>
            <a:pPr indent="0" algn="just" latinLnBrk="0">
              <a:lnSpc>
                <a:spcPct val="150000"/>
              </a:lnSpc>
            </a:pPr>
            <a:r>
              <a:rPr sz="1400">
                <a:latin typeface="Times New Roman" panose="02020603050405020304" charset="0"/>
                <a:cs typeface="Times New Roman" panose="02020603050405020304" charset="0"/>
              </a:rPr>
              <a:t>1. http://understandrussia.com/russian-soul/</a:t>
            </a:r>
            <a:endParaRPr sz="1400">
              <a:latin typeface="Times New Roman" panose="02020603050405020304" charset="0"/>
              <a:cs typeface="Times New Roman" panose="02020603050405020304" charset="0"/>
            </a:endParaRPr>
          </a:p>
          <a:p>
            <a:pPr indent="0" algn="just" latinLnBrk="0">
              <a:lnSpc>
                <a:spcPct val="150000"/>
              </a:lnSpc>
            </a:pPr>
            <a:r>
              <a:rPr sz="1400" b="1">
                <a:latin typeface="Times New Roman" panose="02020603050405020304" charset="0"/>
                <a:cs typeface="Times New Roman" panose="02020603050405020304" charset="0"/>
              </a:rPr>
              <a:t>   This link may give you some insight into Russian national character.</a:t>
            </a:r>
            <a:endParaRPr sz="1400" b="1">
              <a:latin typeface="Times New Roman" panose="02020603050405020304" charset="0"/>
              <a:cs typeface="Times New Roman" panose="02020603050405020304" charset="0"/>
            </a:endParaRPr>
          </a:p>
          <a:p>
            <a:pPr indent="0" algn="just" latinLnBrk="0">
              <a:lnSpc>
                <a:spcPct val="150000"/>
              </a:lnSpc>
            </a:pPr>
            <a:endParaRPr sz="1400">
              <a:latin typeface="Times New Roman" panose="02020603050405020304" charset="0"/>
              <a:cs typeface="Times New Roman" panose="02020603050405020304" charset="0"/>
            </a:endParaRPr>
          </a:p>
          <a:p>
            <a:pPr indent="0" algn="just" latinLnBrk="0">
              <a:lnSpc>
                <a:spcPct val="150000"/>
              </a:lnSpc>
            </a:pPr>
            <a:r>
              <a:rPr sz="1400">
                <a:latin typeface="Times New Roman" panose="02020603050405020304" charset="0"/>
                <a:cs typeface="Times New Roman" panose="02020603050405020304" charset="0"/>
              </a:rPr>
              <a:t>2. https://en.wikipedia.org/wiki/History_of_Sino-Russian_relations</a:t>
            </a:r>
            <a:endParaRPr sz="1400">
              <a:latin typeface="Times New Roman" panose="02020603050405020304" charset="0"/>
              <a:cs typeface="Times New Roman" panose="02020603050405020304" charset="0"/>
            </a:endParaRPr>
          </a:p>
          <a:p>
            <a:pPr indent="0" algn="just" latinLnBrk="0">
              <a:lnSpc>
                <a:spcPct val="150000"/>
              </a:lnSpc>
            </a:pPr>
            <a:r>
              <a:rPr sz="1400" b="1">
                <a:latin typeface="Times New Roman" panose="02020603050405020304" charset="0"/>
                <a:cs typeface="Times New Roman" panose="02020603050405020304" charset="0"/>
              </a:rPr>
              <a:t>    This link can tell you more about the Sino-Russian relations.</a:t>
            </a:r>
            <a:endParaRPr sz="1400" b="1">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1</a:t>
            </a:r>
            <a:endParaRPr lang="zh-CN" altLang="en-US"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09029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Lead-in</a:t>
            </a:r>
            <a:endParaRPr lang="en-US" sz="2000" b="1" dirty="0">
              <a:solidFill>
                <a:schemeClr val="accent1"/>
              </a:solidFill>
              <a:latin typeface="+mj-lt"/>
              <a:ea typeface="+mn-ea"/>
            </a:endParaRPr>
          </a:p>
        </p:txBody>
      </p:sp>
      <p:sp>
        <p:nvSpPr>
          <p:cNvPr id="2" name="文本框 1"/>
          <p:cNvSpPr txBox="1"/>
          <p:nvPr/>
        </p:nvSpPr>
        <p:spPr>
          <a:xfrm>
            <a:off x="632460" y="594995"/>
            <a:ext cx="7396480" cy="737235"/>
          </a:xfrm>
          <a:prstGeom prst="rect">
            <a:avLst/>
          </a:prstGeom>
          <a:noFill/>
        </p:spPr>
        <p:txBody>
          <a:bodyPr wrap="square" rtlCol="0" anchor="t">
            <a:spAutoFit/>
          </a:bodyPr>
          <a:p>
            <a:pPr algn="just" latinLnBrk="0">
              <a:lnSpc>
                <a:spcPct val="150000"/>
              </a:lnSpc>
            </a:pPr>
            <a:r>
              <a:rPr lang="zh-CN" altLang="en-US" sz="1400" b="1">
                <a:solidFill>
                  <a:schemeClr val="accent1">
                    <a:lumMod val="75000"/>
                  </a:schemeClr>
                </a:solidFill>
                <a:latin typeface="Times New Roman" panose="02020603050405020304" charset="0"/>
                <a:cs typeface="Times New Roman" panose="02020603050405020304" charset="0"/>
              </a:rPr>
              <a:t>B. Discuss the following three questions with your partner and then share your opinions with </a:t>
            </a:r>
            <a:endParaRPr lang="zh-CN" altLang="en-US" sz="1400" b="1">
              <a:solidFill>
                <a:schemeClr val="accent1">
                  <a:lumMod val="75000"/>
                </a:schemeClr>
              </a:solidFill>
              <a:latin typeface="Times New Roman" panose="02020603050405020304" charset="0"/>
              <a:cs typeface="Times New Roman" panose="02020603050405020304" charset="0"/>
            </a:endParaRPr>
          </a:p>
          <a:p>
            <a:pPr algn="just" latinLnBrk="0">
              <a:lnSpc>
                <a:spcPct val="150000"/>
              </a:lnSpc>
            </a:pPr>
            <a:r>
              <a:rPr lang="zh-CN" altLang="en-US" sz="1400" b="1">
                <a:solidFill>
                  <a:schemeClr val="accent1">
                    <a:lumMod val="75000"/>
                  </a:schemeClr>
                </a:solidFill>
                <a:latin typeface="Times New Roman" panose="02020603050405020304" charset="0"/>
                <a:cs typeface="Times New Roman" panose="02020603050405020304" charset="0"/>
              </a:rPr>
              <a:t>     your classmates.</a:t>
            </a:r>
            <a:endParaRPr lang="zh-CN" altLang="en-US" sz="1400" b="1">
              <a:solidFill>
                <a:schemeClr val="accent1">
                  <a:lumMod val="75000"/>
                </a:schemeClr>
              </a:solidFill>
              <a:latin typeface="Times New Roman" panose="02020603050405020304" charset="0"/>
              <a:cs typeface="Times New Roman" panose="02020603050405020304" charset="0"/>
            </a:endParaRPr>
          </a:p>
        </p:txBody>
      </p:sp>
      <p:sp>
        <p:nvSpPr>
          <p:cNvPr id="9" name="文本框 8"/>
          <p:cNvSpPr txBox="1"/>
          <p:nvPr/>
        </p:nvSpPr>
        <p:spPr>
          <a:xfrm>
            <a:off x="726440" y="1548130"/>
            <a:ext cx="7443470" cy="1060450"/>
          </a:xfrm>
          <a:prstGeom prst="rect">
            <a:avLst/>
          </a:prstGeom>
          <a:noFill/>
        </p:spPr>
        <p:txBody>
          <a:bodyPr wrap="square" rtlCol="0" anchor="t">
            <a:spAutoFit/>
          </a:bodyPr>
          <a:p>
            <a:pPr algn="just" latinLnBrk="0">
              <a:lnSpc>
                <a:spcPct val="150000"/>
              </a:lnSpc>
            </a:pPr>
            <a:r>
              <a:rPr lang="zh-CN" altLang="en-US" sz="1400">
                <a:latin typeface="Times New Roman" panose="02020603050405020304" charset="0"/>
                <a:cs typeface="Times New Roman" panose="02020603050405020304" charset="0"/>
              </a:rPr>
              <a:t>1. According to your knowledge, what is the Russian national character? For example, are they aggressive as depicted in Western media, just like the polar bear? You can refer to some recent news as your proof, such as annexation ( 兼并) of Crimea, military strike against ISIS, etc.</a:t>
            </a:r>
            <a:endParaRPr lang="zh-CN" altLang="en-US" sz="1400">
              <a:latin typeface="Times New Roman" panose="02020603050405020304" charset="0"/>
              <a:cs typeface="Times New Roman" panose="02020603050405020304" charset="0"/>
            </a:endParaRPr>
          </a:p>
        </p:txBody>
      </p:sp>
      <p:sp>
        <p:nvSpPr>
          <p:cNvPr id="10" name="文本框 9"/>
          <p:cNvSpPr txBox="1"/>
          <p:nvPr/>
        </p:nvSpPr>
        <p:spPr>
          <a:xfrm>
            <a:off x="726440" y="2894965"/>
            <a:ext cx="7301865" cy="737235"/>
          </a:xfrm>
          <a:prstGeom prst="rect">
            <a:avLst/>
          </a:prstGeom>
          <a:noFill/>
        </p:spPr>
        <p:txBody>
          <a:bodyPr wrap="square" rtlCol="0" anchor="t">
            <a:spAutoFit/>
          </a:bodyPr>
          <a:p>
            <a:pPr algn="just">
              <a:lnSpc>
                <a:spcPct val="150000"/>
              </a:lnSpc>
            </a:pPr>
            <a:r>
              <a:rPr lang="zh-CN" altLang="en-US" sz="1400">
                <a:latin typeface="Times New Roman" panose="02020603050405020304" charset="0"/>
                <a:cs typeface="Times New Roman" panose="02020603050405020304" charset="0"/>
              </a:rPr>
              <a:t>2. Are there any differences between the national characters of China and Russia? What are they? And why? Try to explain the differences.</a:t>
            </a:r>
            <a:endParaRPr lang="zh-CN" altLang="en-US" sz="1400">
              <a:latin typeface="Times New Roman" panose="02020603050405020304" charset="0"/>
              <a:cs typeface="Times New Roman" panose="02020603050405020304" charset="0"/>
            </a:endParaRPr>
          </a:p>
        </p:txBody>
      </p:sp>
      <p:sp>
        <p:nvSpPr>
          <p:cNvPr id="12" name="文本框 11"/>
          <p:cNvSpPr txBox="1"/>
          <p:nvPr/>
        </p:nvSpPr>
        <p:spPr>
          <a:xfrm>
            <a:off x="726440" y="3925570"/>
            <a:ext cx="7301865" cy="737235"/>
          </a:xfrm>
          <a:prstGeom prst="rect">
            <a:avLst/>
          </a:prstGeom>
          <a:noFill/>
        </p:spPr>
        <p:txBody>
          <a:bodyPr wrap="square" rtlCol="0" anchor="t">
            <a:spAutoFit/>
          </a:bodyPr>
          <a:p>
            <a:pPr algn="just">
              <a:lnSpc>
                <a:spcPct val="150000"/>
              </a:lnSpc>
            </a:pPr>
            <a:r>
              <a:rPr lang="zh-CN" altLang="en-US" sz="1400">
                <a:latin typeface="Times New Roman" panose="02020603050405020304" charset="0"/>
                <a:cs typeface="Times New Roman" panose="02020603050405020304" charset="0"/>
              </a:rPr>
              <a:t>3. What do you know about the history of Sino-Russia relationship? How do you view the future of Sino-Russia relationship?</a:t>
            </a:r>
            <a:endParaRPr lang="zh-CN" altLang="en-US" sz="1400">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1</a:t>
            </a:r>
            <a:endParaRPr lang="zh-CN" altLang="en-US"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09029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Lead-in</a:t>
            </a:r>
            <a:endParaRPr lang="en-US" sz="2000" b="1" dirty="0">
              <a:solidFill>
                <a:schemeClr val="accent1"/>
              </a:solidFill>
              <a:latin typeface="+mj-lt"/>
              <a:ea typeface="+mn-ea"/>
            </a:endParaRPr>
          </a:p>
        </p:txBody>
      </p:sp>
      <p:sp>
        <p:nvSpPr>
          <p:cNvPr id="2" name="文本框 1"/>
          <p:cNvSpPr txBox="1"/>
          <p:nvPr/>
        </p:nvSpPr>
        <p:spPr>
          <a:xfrm>
            <a:off x="873760" y="948690"/>
            <a:ext cx="7396480" cy="414020"/>
          </a:xfrm>
          <a:prstGeom prst="rect">
            <a:avLst/>
          </a:prstGeom>
          <a:noFill/>
        </p:spPr>
        <p:txBody>
          <a:bodyPr wrap="square" rtlCol="0" anchor="t">
            <a:spAutoFit/>
          </a:bodyPr>
          <a:p>
            <a:pPr algn="just" latinLnBrk="0">
              <a:lnSpc>
                <a:spcPct val="150000"/>
              </a:lnSpc>
            </a:pPr>
            <a:r>
              <a:rPr lang="zh-CN" altLang="en-US" sz="1400" b="1">
                <a:solidFill>
                  <a:schemeClr val="accent1">
                    <a:lumMod val="75000"/>
                  </a:schemeClr>
                </a:solidFill>
                <a:latin typeface="Times New Roman" panose="02020603050405020304" charset="0"/>
                <a:cs typeface="Times New Roman" panose="02020603050405020304" charset="0"/>
              </a:rPr>
              <a:t>C. Talk with your partner about the following topic.</a:t>
            </a:r>
            <a:endParaRPr lang="zh-CN" altLang="en-US" sz="1400" b="1">
              <a:solidFill>
                <a:schemeClr val="accent1">
                  <a:lumMod val="75000"/>
                </a:schemeClr>
              </a:solidFill>
              <a:latin typeface="Times New Roman" panose="02020603050405020304" charset="0"/>
              <a:cs typeface="Times New Roman" panose="02020603050405020304" charset="0"/>
            </a:endParaRPr>
          </a:p>
        </p:txBody>
      </p:sp>
      <p:sp>
        <p:nvSpPr>
          <p:cNvPr id="9" name="文本框 8"/>
          <p:cNvSpPr txBox="1"/>
          <p:nvPr/>
        </p:nvSpPr>
        <p:spPr>
          <a:xfrm>
            <a:off x="873760" y="1934210"/>
            <a:ext cx="7018655" cy="2168525"/>
          </a:xfrm>
          <a:prstGeom prst="rect">
            <a:avLst/>
          </a:prstGeom>
          <a:noFill/>
        </p:spPr>
        <p:txBody>
          <a:bodyPr wrap="square" rtlCol="0" anchor="t">
            <a:spAutoFit/>
          </a:bodyPr>
          <a:p>
            <a:pPr algn="just" latinLnBrk="0">
              <a:lnSpc>
                <a:spcPct val="150000"/>
              </a:lnSpc>
            </a:pPr>
            <a:r>
              <a:rPr lang="zh-CN" altLang="en-US" sz="1800" b="1">
                <a:latin typeface="Times New Roman" panose="02020603050405020304" charset="0"/>
                <a:cs typeface="Times New Roman" panose="02020603050405020304" charset="0"/>
              </a:rPr>
              <a:t>The Soviet soldiers fought bravely in the Second World War, especially in Stalingrad. What do you think contributed to their victory? </a:t>
            </a:r>
            <a:endParaRPr lang="zh-CN" altLang="en-US" sz="1800">
              <a:latin typeface="Times New Roman" panose="02020603050405020304" charset="0"/>
              <a:cs typeface="Times New Roman" panose="02020603050405020304" charset="0"/>
            </a:endParaRPr>
          </a:p>
          <a:p>
            <a:pPr algn="just" latinLnBrk="0">
              <a:lnSpc>
                <a:spcPct val="150000"/>
              </a:lnSpc>
            </a:pPr>
            <a:r>
              <a:rPr lang="zh-CN" altLang="en-US" sz="1800">
                <a:latin typeface="Times New Roman" panose="02020603050405020304" charset="0"/>
                <a:cs typeface="Times New Roman" panose="02020603050405020304" charset="0"/>
              </a:rPr>
              <a:t>Share with your partner your understanding of the factors that can determine the outcome of wars.</a:t>
            </a:r>
            <a:endParaRPr lang="zh-CN" altLang="en-US" sz="1800">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1</a:t>
            </a:r>
            <a:endParaRPr lang="zh-CN" altLang="en-US"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109029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Lead-in</a:t>
            </a:r>
            <a:endParaRPr lang="en-US" sz="2000" b="1" dirty="0">
              <a:solidFill>
                <a:schemeClr val="accent1"/>
              </a:solidFill>
              <a:latin typeface="+mj-lt"/>
              <a:ea typeface="+mn-ea"/>
            </a:endParaRPr>
          </a:p>
        </p:txBody>
      </p:sp>
      <p:sp>
        <p:nvSpPr>
          <p:cNvPr id="2" name="文本框 1"/>
          <p:cNvSpPr txBox="1"/>
          <p:nvPr/>
        </p:nvSpPr>
        <p:spPr>
          <a:xfrm>
            <a:off x="873760" y="948690"/>
            <a:ext cx="7396480" cy="414020"/>
          </a:xfrm>
          <a:prstGeom prst="rect">
            <a:avLst/>
          </a:prstGeom>
          <a:noFill/>
        </p:spPr>
        <p:txBody>
          <a:bodyPr wrap="square" rtlCol="0" anchor="t">
            <a:spAutoFit/>
          </a:bodyPr>
          <a:p>
            <a:pPr algn="just" latinLnBrk="0">
              <a:lnSpc>
                <a:spcPct val="150000"/>
              </a:lnSpc>
            </a:pPr>
            <a:r>
              <a:rPr lang="zh-CN" altLang="en-US" sz="1400" b="1">
                <a:solidFill>
                  <a:schemeClr val="accent1">
                    <a:lumMod val="75000"/>
                  </a:schemeClr>
                </a:solidFill>
                <a:latin typeface="Times New Roman" panose="02020603050405020304" charset="0"/>
                <a:cs typeface="Times New Roman" panose="02020603050405020304" charset="0"/>
              </a:rPr>
              <a:t>D. Further brainstorming.</a:t>
            </a:r>
            <a:endParaRPr lang="zh-CN" altLang="en-US" sz="1400" b="1">
              <a:solidFill>
                <a:schemeClr val="accent1">
                  <a:lumMod val="75000"/>
                </a:schemeClr>
              </a:solidFill>
              <a:latin typeface="Times New Roman" panose="02020603050405020304" charset="0"/>
              <a:cs typeface="Times New Roman" panose="02020603050405020304" charset="0"/>
            </a:endParaRPr>
          </a:p>
        </p:txBody>
      </p:sp>
      <p:sp>
        <p:nvSpPr>
          <p:cNvPr id="9" name="文本框 8"/>
          <p:cNvSpPr txBox="1"/>
          <p:nvPr/>
        </p:nvSpPr>
        <p:spPr>
          <a:xfrm>
            <a:off x="873760" y="1787525"/>
            <a:ext cx="7018655" cy="1568450"/>
          </a:xfrm>
          <a:prstGeom prst="rect">
            <a:avLst/>
          </a:prstGeom>
          <a:noFill/>
        </p:spPr>
        <p:txBody>
          <a:bodyPr wrap="square" rtlCol="0" anchor="t">
            <a:spAutoFit/>
          </a:bodyPr>
          <a:p>
            <a:pPr algn="just" latinLnBrk="0">
              <a:lnSpc>
                <a:spcPct val="150000"/>
              </a:lnSpc>
            </a:pPr>
            <a:r>
              <a:rPr lang="zh-CN" altLang="en-US" sz="1600">
                <a:latin typeface="Times New Roman" panose="02020603050405020304" charset="0"/>
                <a:cs typeface="Times New Roman" panose="02020603050405020304" charset="0"/>
              </a:rPr>
              <a:t>It is said that the relationship between countries depends mainly on their respective national interests, for which they might twist the truth. To what degree do you agree with this statement? Why? You might find it interesting to compare international relationship with interpersonal communication.</a:t>
            </a:r>
            <a:endParaRPr lang="zh-CN" altLang="en-US" sz="1600">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2" name="组合 79"/>
          <p:cNvGrpSpPr/>
          <p:nvPr/>
        </p:nvGrpSpPr>
        <p:grpSpPr bwMode="auto">
          <a:xfrm>
            <a:off x="869156" y="2961085"/>
            <a:ext cx="7372350" cy="7386638"/>
            <a:chOff x="6379729" y="2488774"/>
            <a:chExt cx="2513016" cy="2513016"/>
          </a:xfrm>
        </p:grpSpPr>
        <p:sp>
          <p:nvSpPr>
            <p:cNvPr id="3"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smtClean="0">
                <a:solidFill>
                  <a:srgbClr val="FFFFFF"/>
                </a:solidFill>
              </a:endParaRPr>
            </a:p>
          </p:txBody>
        </p:sp>
      </p:grpSp>
      <p:grpSp>
        <p:nvGrpSpPr>
          <p:cNvPr id="10243" name="组合 8"/>
          <p:cNvGrpSpPr/>
          <p:nvPr/>
        </p:nvGrpSpPr>
        <p:grpSpPr bwMode="auto">
          <a:xfrm>
            <a:off x="6026944" y="1250157"/>
            <a:ext cx="2377679" cy="2299097"/>
            <a:chOff x="6659225" y="3452226"/>
            <a:chExt cx="1276528" cy="1233990"/>
          </a:xfrm>
        </p:grpSpPr>
        <p:sp>
          <p:nvSpPr>
            <p:cNvPr id="5" name="等腰三角形 31"/>
            <p:cNvSpPr/>
            <p:nvPr/>
          </p:nvSpPr>
          <p:spPr>
            <a:xfrm>
              <a:off x="6936009" y="3452226"/>
              <a:ext cx="999744" cy="1071673"/>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Lst>
              <a:ahLst/>
              <a:cxnLst>
                <a:cxn ang="0">
                  <a:pos x="connsiteX0-1" y="connsiteY0-2"/>
                </a:cxn>
                <a:cxn ang="0">
                  <a:pos x="connsiteX1-3" y="connsiteY1-4"/>
                </a:cxn>
                <a:cxn ang="0">
                  <a:pos x="connsiteX2-5" y="connsiteY2-6"/>
                </a:cxn>
                <a:cxn ang="0">
                  <a:pos x="connsiteX3-7" y="connsiteY3-8"/>
                </a:cxn>
              </a:cxnLst>
              <a:rect l="l" t="t" r="r" b="b"/>
              <a:pathLst>
                <a:path w="999976" h="1071590">
                  <a:moveTo>
                    <a:pt x="0" y="1071590"/>
                  </a:moveTo>
                  <a:lnTo>
                    <a:pt x="621522" y="0"/>
                  </a:lnTo>
                  <a:lnTo>
                    <a:pt x="999976" y="492856"/>
                  </a:lnTo>
                  <a:lnTo>
                    <a:pt x="0" y="107159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等腰三角形 31"/>
            <p:cNvSpPr/>
            <p:nvPr/>
          </p:nvSpPr>
          <p:spPr>
            <a:xfrm rot="962341">
              <a:off x="7113073" y="4224189"/>
              <a:ext cx="778573" cy="462027"/>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Lst>
              <a:ahLst/>
              <a:cxnLst>
                <a:cxn ang="0">
                  <a:pos x="connsiteX0-1" y="connsiteY0-2"/>
                </a:cxn>
                <a:cxn ang="0">
                  <a:pos x="connsiteX1-3" y="connsiteY1-4"/>
                </a:cxn>
                <a:cxn ang="0">
                  <a:pos x="connsiteX2-5" y="connsiteY2-6"/>
                </a:cxn>
                <a:cxn ang="0">
                  <a:pos x="connsiteX3-7" y="connsiteY3-8"/>
                </a:cxn>
              </a:cxnLst>
              <a:rect l="l" t="t" r="r" b="b"/>
              <a:pathLst>
                <a:path w="1254028" h="706935">
                  <a:moveTo>
                    <a:pt x="1" y="706936"/>
                  </a:moveTo>
                  <a:lnTo>
                    <a:pt x="906240" y="1"/>
                  </a:lnTo>
                  <a:lnTo>
                    <a:pt x="1254028" y="519679"/>
                  </a:lnTo>
                  <a:lnTo>
                    <a:pt x="1" y="70693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等腰三角形 31"/>
            <p:cNvSpPr/>
            <p:nvPr/>
          </p:nvSpPr>
          <p:spPr>
            <a:xfrm rot="962341">
              <a:off x="6659225" y="3958986"/>
              <a:ext cx="339427" cy="502287"/>
            </a:xfrm>
            <a:custGeom>
              <a:avLst/>
              <a:gdLst>
                <a:gd name="connsiteX0" fmla="*/ 0 w 1243044"/>
                <a:gd name="connsiteY0" fmla="*/ 1071590 h 1071590"/>
                <a:gd name="connsiteX1" fmla="*/ 621522 w 1243044"/>
                <a:gd name="connsiteY1" fmla="*/ 0 h 1071590"/>
                <a:gd name="connsiteX2" fmla="*/ 1243044 w 1243044"/>
                <a:gd name="connsiteY2" fmla="*/ 1071590 h 1071590"/>
                <a:gd name="connsiteX3" fmla="*/ 0 w 1243044"/>
                <a:gd name="connsiteY3" fmla="*/ 1071590 h 1071590"/>
                <a:gd name="connsiteX0-1" fmla="*/ 0 w 999976"/>
                <a:gd name="connsiteY0-2" fmla="*/ 1071590 h 1071590"/>
                <a:gd name="connsiteX1-3" fmla="*/ 621522 w 999976"/>
                <a:gd name="connsiteY1-4" fmla="*/ 0 h 1071590"/>
                <a:gd name="connsiteX2-5" fmla="*/ 999976 w 999976"/>
                <a:gd name="connsiteY2-6" fmla="*/ 492856 h 1071590"/>
                <a:gd name="connsiteX3-7" fmla="*/ 0 w 999976"/>
                <a:gd name="connsiteY3-8" fmla="*/ 1071590 h 1071590"/>
                <a:gd name="connsiteX0-9" fmla="*/ 0 w 1092640"/>
                <a:gd name="connsiteY0-10" fmla="*/ 1071590 h 1071590"/>
                <a:gd name="connsiteX1-11" fmla="*/ 621522 w 1092640"/>
                <a:gd name="connsiteY1-12" fmla="*/ 0 h 1071590"/>
                <a:gd name="connsiteX2-13" fmla="*/ 1092640 w 1092640"/>
                <a:gd name="connsiteY2-14" fmla="*/ 799396 h 1071590"/>
                <a:gd name="connsiteX3-15" fmla="*/ 0 w 1092640"/>
                <a:gd name="connsiteY3-16" fmla="*/ 1071590 h 1071590"/>
                <a:gd name="connsiteX0-17" fmla="*/ 0 w 1092640"/>
                <a:gd name="connsiteY0-18" fmla="*/ 791871 h 791871"/>
                <a:gd name="connsiteX1-19" fmla="*/ 744852 w 1092640"/>
                <a:gd name="connsiteY1-20" fmla="*/ -1 h 791871"/>
                <a:gd name="connsiteX2-21" fmla="*/ 1092640 w 1092640"/>
                <a:gd name="connsiteY2-22" fmla="*/ 519677 h 791871"/>
                <a:gd name="connsiteX3-23" fmla="*/ 0 w 1092640"/>
                <a:gd name="connsiteY3-24" fmla="*/ 791871 h 791871"/>
                <a:gd name="connsiteX0-25" fmla="*/ 1 w 1254028"/>
                <a:gd name="connsiteY0-26" fmla="*/ 706936 h 706935"/>
                <a:gd name="connsiteX1-27" fmla="*/ 906240 w 1254028"/>
                <a:gd name="connsiteY1-28" fmla="*/ 1 h 706935"/>
                <a:gd name="connsiteX2-29" fmla="*/ 1254028 w 1254028"/>
                <a:gd name="connsiteY2-30" fmla="*/ 519679 h 706935"/>
                <a:gd name="connsiteX3-31" fmla="*/ 1 w 1254028"/>
                <a:gd name="connsiteY3-32" fmla="*/ 706936 h 706935"/>
                <a:gd name="connsiteX0-33" fmla="*/ 1 w 752066"/>
                <a:gd name="connsiteY0-34" fmla="*/ 1016374 h 1016375"/>
                <a:gd name="connsiteX1-35" fmla="*/ 404278 w 752066"/>
                <a:gd name="connsiteY1-36" fmla="*/ -1 h 1016375"/>
                <a:gd name="connsiteX2-37" fmla="*/ 752066 w 752066"/>
                <a:gd name="connsiteY2-38" fmla="*/ 519677 h 1016375"/>
                <a:gd name="connsiteX3-39" fmla="*/ 1 w 752066"/>
                <a:gd name="connsiteY3-40" fmla="*/ 1016374 h 1016375"/>
                <a:gd name="connsiteX0-41" fmla="*/ 56784 w 808849"/>
                <a:gd name="connsiteY0-42" fmla="*/ 1055400 h 1055399"/>
                <a:gd name="connsiteX1-43" fmla="*/ 0 w 808849"/>
                <a:gd name="connsiteY1-44" fmla="*/ 1 h 1055399"/>
                <a:gd name="connsiteX2-45" fmla="*/ 808849 w 808849"/>
                <a:gd name="connsiteY2-46" fmla="*/ 558703 h 1055399"/>
                <a:gd name="connsiteX3-47" fmla="*/ 56784 w 808849"/>
                <a:gd name="connsiteY3-48" fmla="*/ 1055400 h 1055399"/>
                <a:gd name="connsiteX0-49" fmla="*/ 56784 w 400017"/>
                <a:gd name="connsiteY0-50" fmla="*/ 1055398 h 1055399"/>
                <a:gd name="connsiteX1-51" fmla="*/ 0 w 400017"/>
                <a:gd name="connsiteY1-52" fmla="*/ -1 h 1055399"/>
                <a:gd name="connsiteX2-53" fmla="*/ 400017 w 400017"/>
                <a:gd name="connsiteY2-54" fmla="*/ 320903 h 1055399"/>
                <a:gd name="connsiteX3-55" fmla="*/ 56784 w 400017"/>
                <a:gd name="connsiteY3-56" fmla="*/ 1055398 h 1055399"/>
                <a:gd name="connsiteX0-57" fmla="*/ 468575 w 811808"/>
                <a:gd name="connsiteY0-58" fmla="*/ 734495 h 734494"/>
                <a:gd name="connsiteX1-59" fmla="*/ 0 w 811808"/>
                <a:gd name="connsiteY1-60" fmla="*/ 73278 h 734494"/>
                <a:gd name="connsiteX2-61" fmla="*/ 811808 w 811808"/>
                <a:gd name="connsiteY2-62" fmla="*/ 0 h 734494"/>
                <a:gd name="connsiteX3-63" fmla="*/ 468575 w 811808"/>
                <a:gd name="connsiteY3-64" fmla="*/ 734495 h 734494"/>
                <a:gd name="connsiteX0-65" fmla="*/ 468575 w 546206"/>
                <a:gd name="connsiteY0-66" fmla="*/ 768694 h 768694"/>
                <a:gd name="connsiteX1-67" fmla="*/ 0 w 546206"/>
                <a:gd name="connsiteY1-68" fmla="*/ 107477 h 768694"/>
                <a:gd name="connsiteX2-69" fmla="*/ 546206 w 546206"/>
                <a:gd name="connsiteY2-70" fmla="*/ 0 h 768694"/>
                <a:gd name="connsiteX3-71" fmla="*/ 468575 w 546206"/>
                <a:gd name="connsiteY3-72" fmla="*/ 768694 h 768694"/>
              </a:gdLst>
              <a:ahLst/>
              <a:cxnLst>
                <a:cxn ang="0">
                  <a:pos x="connsiteX0-1" y="connsiteY0-2"/>
                </a:cxn>
                <a:cxn ang="0">
                  <a:pos x="connsiteX1-3" y="connsiteY1-4"/>
                </a:cxn>
                <a:cxn ang="0">
                  <a:pos x="connsiteX2-5" y="connsiteY2-6"/>
                </a:cxn>
                <a:cxn ang="0">
                  <a:pos x="connsiteX3-7" y="connsiteY3-8"/>
                </a:cxn>
              </a:cxnLst>
              <a:rect l="l" t="t" r="r" b="b"/>
              <a:pathLst>
                <a:path w="546206" h="768694">
                  <a:moveTo>
                    <a:pt x="468575" y="768694"/>
                  </a:moveTo>
                  <a:lnTo>
                    <a:pt x="0" y="107477"/>
                  </a:lnTo>
                  <a:lnTo>
                    <a:pt x="546206" y="0"/>
                  </a:lnTo>
                  <a:lnTo>
                    <a:pt x="468575" y="76869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0244" name="文本框 7"/>
          <p:cNvSpPr txBox="1">
            <a:spLocks noChangeArrowheads="1"/>
          </p:cNvSpPr>
          <p:nvPr/>
        </p:nvSpPr>
        <p:spPr bwMode="auto">
          <a:xfrm>
            <a:off x="3454004" y="3313510"/>
            <a:ext cx="2235994" cy="2365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14900" b="1">
                <a:solidFill>
                  <a:schemeClr val="accent1"/>
                </a:solidFill>
              </a:rPr>
              <a:t>2</a:t>
            </a:r>
            <a:endParaRPr lang="zh-CN" altLang="en-US" sz="14900" b="1">
              <a:solidFill>
                <a:schemeClr val="accent1"/>
              </a:solidFill>
            </a:endParaRPr>
          </a:p>
        </p:txBody>
      </p:sp>
      <p:sp>
        <p:nvSpPr>
          <p:cNvPr id="10245" name="文本框 9"/>
          <p:cNvSpPr txBox="1">
            <a:spLocks noChangeArrowheads="1"/>
          </p:cNvSpPr>
          <p:nvPr/>
        </p:nvSpPr>
        <p:spPr bwMode="auto">
          <a:xfrm>
            <a:off x="3751581" y="1216819"/>
            <a:ext cx="1640840" cy="745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sz="4400" b="1">
                <a:solidFill>
                  <a:schemeClr val="accent1"/>
                </a:solidFill>
              </a:rPr>
              <a:t>Tasks</a:t>
            </a:r>
            <a:endParaRPr lang="en-US" sz="4400" b="1">
              <a:solidFill>
                <a:schemeClr val="accent1"/>
              </a:solidFill>
            </a:endParaRPr>
          </a:p>
        </p:txBody>
      </p:sp>
    </p:spTree>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6" name="组合 79"/>
          <p:cNvGrpSpPr/>
          <p:nvPr/>
        </p:nvGrpSpPr>
        <p:grpSpPr bwMode="auto">
          <a:xfrm>
            <a:off x="42545" y="73025"/>
            <a:ext cx="576580" cy="602615"/>
            <a:chOff x="6379729" y="2488774"/>
            <a:chExt cx="2513016" cy="2513016"/>
          </a:xfrm>
        </p:grpSpPr>
        <p:sp>
          <p:nvSpPr>
            <p:cNvPr id="3" name="任意多边形 82"/>
            <p:cNvSpPr/>
            <p:nvPr/>
          </p:nvSpPr>
          <p:spPr>
            <a:xfrm rot="3738964">
              <a:off x="6379728" y="2488775"/>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eaLnBrk="1" hangingPunct="1">
                <a:defRPr/>
              </a:pPr>
              <a:endParaRPr lang="zh-CN" altLang="en-US" kern="0">
                <a:solidFill>
                  <a:srgbClr val="FFFFFF"/>
                </a:solidFill>
                <a:latin typeface="Arial" panose="020B0604020202020204"/>
                <a:ea typeface="宋体" panose="02010600030101010101" pitchFamily="2" charset="-122"/>
              </a:endParaRPr>
            </a:p>
          </p:txBody>
        </p:sp>
        <p:sp>
          <p:nvSpPr>
            <p:cNvPr id="4" name="任意多边形 83"/>
            <p:cNvSpPr/>
            <p:nvPr/>
          </p:nvSpPr>
          <p:spPr>
            <a:xfrm rot="16377237">
              <a:off x="6409518" y="2506880"/>
              <a:ext cx="2476803" cy="2476800"/>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29000">
                  <a:srgbClr val="FFFFFF"/>
                </a:gs>
                <a:gs pos="98000">
                  <a:srgbClr val="FFFFFF">
                    <a:lumMod val="75000"/>
                  </a:srgbClr>
                </a:gs>
              </a:gsLst>
              <a:lin ang="2700000" scaled="1"/>
              <a:tileRect/>
            </a:gra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en-US" kern="0" dirty="0" smtClean="0">
                <a:solidFill>
                  <a:srgbClr val="FFFFFF"/>
                </a:solidFill>
              </a:endParaRPr>
            </a:p>
          </p:txBody>
        </p:sp>
      </p:grpSp>
      <p:sp>
        <p:nvSpPr>
          <p:cNvPr id="6147" name="文本框 4"/>
          <p:cNvSpPr txBox="1">
            <a:spLocks noChangeArrowheads="1"/>
          </p:cNvSpPr>
          <p:nvPr/>
        </p:nvSpPr>
        <p:spPr bwMode="auto">
          <a:xfrm>
            <a:off x="-18415" y="132080"/>
            <a:ext cx="744855" cy="483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sz="2700" b="1">
                <a:solidFill>
                  <a:schemeClr val="accent1"/>
                </a:solidFill>
              </a:rPr>
              <a:t>2</a:t>
            </a:r>
            <a:endParaRPr lang="en-US" altLang="zh-CN" sz="2700" b="1">
              <a:solidFill>
                <a:schemeClr val="accent1"/>
              </a:solidFill>
            </a:endParaRPr>
          </a:p>
        </p:txBody>
      </p:sp>
      <p:cxnSp>
        <p:nvCxnSpPr>
          <p:cNvPr id="7" name="直接连接符 6"/>
          <p:cNvCxnSpPr/>
          <p:nvPr/>
        </p:nvCxnSpPr>
        <p:spPr>
          <a:xfrm flipV="1">
            <a:off x="726440" y="380365"/>
            <a:ext cx="925195" cy="8890"/>
          </a:xfrm>
          <a:prstGeom prst="line">
            <a:avLst/>
          </a:prstGeom>
          <a:ln>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TextBox 12"/>
          <p:cNvSpPr txBox="1"/>
          <p:nvPr/>
        </p:nvSpPr>
        <p:spPr>
          <a:xfrm>
            <a:off x="1651398" y="185818"/>
            <a:ext cx="819785" cy="375920"/>
          </a:xfrm>
          <a:prstGeom prst="rect">
            <a:avLst/>
          </a:prstGeom>
          <a:noFill/>
        </p:spPr>
        <p:txBody>
          <a:bodyPr wrap="none" lIns="68580" tIns="34290" rIns="68580" bIns="34290">
            <a:spAutoFit/>
          </a:bodyPr>
          <a:lstStyle/>
          <a:p>
            <a:pPr eaLnBrk="1" fontAlgn="auto" hangingPunct="1">
              <a:spcBef>
                <a:spcPts val="0"/>
              </a:spcBef>
              <a:spcAft>
                <a:spcPts val="0"/>
              </a:spcAft>
              <a:defRPr/>
            </a:pPr>
            <a:r>
              <a:rPr lang="en-US" sz="2000" b="1" dirty="0">
                <a:solidFill>
                  <a:schemeClr val="accent1"/>
                </a:solidFill>
                <a:latin typeface="+mj-lt"/>
                <a:ea typeface="+mn-ea"/>
              </a:rPr>
              <a:t>Tasks</a:t>
            </a:r>
            <a:endParaRPr lang="en-US" sz="2000" b="1" dirty="0">
              <a:solidFill>
                <a:schemeClr val="accent1"/>
              </a:solidFill>
              <a:latin typeface="+mj-lt"/>
              <a:ea typeface="+mn-ea"/>
            </a:endParaRPr>
          </a:p>
        </p:txBody>
      </p:sp>
      <p:sp>
        <p:nvSpPr>
          <p:cNvPr id="9" name="文本框 8"/>
          <p:cNvSpPr txBox="1"/>
          <p:nvPr/>
        </p:nvSpPr>
        <p:spPr>
          <a:xfrm>
            <a:off x="726440" y="1045845"/>
            <a:ext cx="7905115" cy="737235"/>
          </a:xfrm>
          <a:prstGeom prst="rect">
            <a:avLst/>
          </a:prstGeom>
          <a:noFill/>
        </p:spPr>
        <p:txBody>
          <a:bodyPr wrap="square" rtlCol="0" anchor="t">
            <a:spAutoFit/>
          </a:bodyPr>
          <a:p>
            <a:pPr algn="just" latinLnBrk="0">
              <a:lnSpc>
                <a:spcPct val="100000"/>
              </a:lnSpc>
            </a:pPr>
            <a:r>
              <a:rPr lang="zh-CN" altLang="en-US" sz="1400" b="1">
                <a:solidFill>
                  <a:schemeClr val="accent6">
                    <a:lumMod val="75000"/>
                  </a:schemeClr>
                </a:solidFill>
                <a:latin typeface="Times New Roman" panose="02020603050405020304" charset="0"/>
                <a:cs typeface="Times New Roman" panose="02020603050405020304" charset="0"/>
              </a:rPr>
              <a:t>Read Passage One and the following ten statements. Each statement contains information given in one of the paragraphs. Identify the paragraph from which the information is derived. Each paragraph should be marked with a letter.</a:t>
            </a:r>
            <a:endParaRPr lang="zh-CN" altLang="en-US" sz="1400" b="1">
              <a:solidFill>
                <a:schemeClr val="accent6">
                  <a:lumMod val="75000"/>
                </a:schemeClr>
              </a:solidFill>
              <a:latin typeface="Times New Roman" panose="02020603050405020304" charset="0"/>
              <a:cs typeface="Times New Roman" panose="02020603050405020304" charset="0"/>
            </a:endParaRPr>
          </a:p>
        </p:txBody>
      </p:sp>
      <p:sp>
        <p:nvSpPr>
          <p:cNvPr id="6" name="矩形 5"/>
          <p:cNvSpPr/>
          <p:nvPr/>
        </p:nvSpPr>
        <p:spPr>
          <a:xfrm>
            <a:off x="825818" y="615950"/>
            <a:ext cx="1210945" cy="398780"/>
          </a:xfrm>
          <a:prstGeom prst="rect">
            <a:avLst/>
          </a:prstGeom>
          <a:noFill/>
          <a:ln>
            <a:noFill/>
          </a:ln>
        </p:spPr>
        <p:txBody>
          <a:bodyPr wrap="none" rtlCol="0" anchor="t">
            <a:spAutoFit/>
          </a:bodyPr>
          <a:p>
            <a:pPr algn="ctr"/>
            <a:r>
              <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Task One</a:t>
            </a:r>
            <a:endParaRPr lang="en-US" altLang="zh-CN" sz="2000" b="1">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10" name="文本框 9"/>
          <p:cNvSpPr txBox="1"/>
          <p:nvPr/>
        </p:nvSpPr>
        <p:spPr>
          <a:xfrm>
            <a:off x="782320" y="1858645"/>
            <a:ext cx="7849235" cy="3215005"/>
          </a:xfrm>
          <a:prstGeom prst="rect">
            <a:avLst/>
          </a:prstGeom>
          <a:noFill/>
        </p:spPr>
        <p:txBody>
          <a:bodyPr wrap="square" rtlCol="0" anchor="t">
            <a:spAutoFit/>
          </a:bodyPr>
          <a:p>
            <a:pPr algn="just" latinLnBrk="0">
              <a:lnSpc>
                <a:spcPct val="150000"/>
              </a:lnSpc>
            </a:pPr>
            <a:r>
              <a:rPr lang="zh-CN" altLang="en-US" sz="1400">
                <a:latin typeface="Times New Roman" panose="02020603050405020304" charset="0"/>
                <a:cs typeface="Times New Roman" panose="02020603050405020304" charset="0"/>
              </a:rPr>
              <a:t>(        ) 1. Russians will spend much more time thinking if something deserves their efforts, which might be </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considered as signs of laziness in other cultures.</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 2. The great stretch of land contributes a lot to the Russian uncertainty and pioneering spirit.</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 3. Once a Russian has made up his or her mind to do something, you can be amazed at his or her </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efficiency.</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 4. The generosity of the Russians stems in part from their communal living in Old Russia and </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Orthodox moral values.</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 5. It is not lack of logic but space for alternative ways that leads to Russian seemingly careless </a:t>
            </a:r>
            <a:endParaRPr lang="zh-CN" altLang="en-US" sz="1400">
              <a:latin typeface="Times New Roman" panose="02020603050405020304" charset="0"/>
              <a:cs typeface="Times New Roman" panose="02020603050405020304" charset="0"/>
            </a:endParaRPr>
          </a:p>
          <a:p>
            <a:pPr algn="just" latinLnBrk="0">
              <a:lnSpc>
                <a:spcPct val="150000"/>
              </a:lnSpc>
            </a:pPr>
            <a:r>
              <a:rPr lang="zh-CN" altLang="en-US" sz="1400">
                <a:latin typeface="Times New Roman" panose="02020603050405020304" charset="0"/>
                <a:cs typeface="Times New Roman" panose="02020603050405020304" charset="0"/>
              </a:rPr>
              <a:t>              planning of their daily tasks.</a:t>
            </a:r>
            <a:endParaRPr lang="zh-CN" altLang="en-US" sz="1400">
              <a:latin typeface="Times New Roman" panose="02020603050405020304" charset="0"/>
              <a:cs typeface="Times New Roman" panose="02020603050405020304" charset="0"/>
            </a:endParaRPr>
          </a:p>
          <a:p>
            <a:pPr algn="just"/>
            <a:endParaRPr lang="zh-CN" altLang="en-US" sz="1400">
              <a:latin typeface="Times New Roman" panose="02020603050405020304" charset="0"/>
              <a:cs typeface="Times New Roman" panose="02020603050405020304" charset="0"/>
            </a:endParaRPr>
          </a:p>
        </p:txBody>
      </p:sp>
      <p:sp>
        <p:nvSpPr>
          <p:cNvPr id="12" name="文本框 11"/>
          <p:cNvSpPr txBox="1"/>
          <p:nvPr/>
        </p:nvSpPr>
        <p:spPr>
          <a:xfrm>
            <a:off x="963930" y="1858645"/>
            <a:ext cx="450215"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J</a:t>
            </a:r>
            <a:endParaRPr lang="en-US" altLang="zh-CN" sz="2000" b="1">
              <a:solidFill>
                <a:srgbClr val="C00000"/>
              </a:solidFill>
              <a:latin typeface="Times New Roman" panose="02020603050405020304" charset="0"/>
              <a:cs typeface="Times New Roman" panose="02020603050405020304" charset="0"/>
            </a:endParaRPr>
          </a:p>
        </p:txBody>
      </p:sp>
      <p:sp>
        <p:nvSpPr>
          <p:cNvPr id="13" name="文本框 12"/>
          <p:cNvSpPr txBox="1"/>
          <p:nvPr/>
        </p:nvSpPr>
        <p:spPr>
          <a:xfrm>
            <a:off x="963930" y="2536190"/>
            <a:ext cx="450215"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D</a:t>
            </a:r>
            <a:endParaRPr lang="en-US" altLang="zh-CN" sz="2000" b="1">
              <a:solidFill>
                <a:srgbClr val="C00000"/>
              </a:solidFill>
              <a:latin typeface="Times New Roman" panose="02020603050405020304" charset="0"/>
              <a:cs typeface="Times New Roman" panose="02020603050405020304" charset="0"/>
            </a:endParaRPr>
          </a:p>
        </p:txBody>
      </p:sp>
      <p:sp>
        <p:nvSpPr>
          <p:cNvPr id="14" name="文本框 13"/>
          <p:cNvSpPr txBox="1"/>
          <p:nvPr/>
        </p:nvSpPr>
        <p:spPr>
          <a:xfrm>
            <a:off x="963930" y="2847340"/>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K</a:t>
            </a:r>
            <a:endParaRPr lang="en-US" altLang="zh-CN" sz="2000" b="1">
              <a:solidFill>
                <a:srgbClr val="C00000"/>
              </a:solidFill>
              <a:latin typeface="Times New Roman" panose="02020603050405020304" charset="0"/>
              <a:cs typeface="Times New Roman" panose="02020603050405020304" charset="0"/>
            </a:endParaRPr>
          </a:p>
        </p:txBody>
      </p:sp>
      <p:sp>
        <p:nvSpPr>
          <p:cNvPr id="15" name="文本框 14"/>
          <p:cNvSpPr txBox="1"/>
          <p:nvPr/>
        </p:nvSpPr>
        <p:spPr>
          <a:xfrm>
            <a:off x="963930" y="3474085"/>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N</a:t>
            </a:r>
            <a:endParaRPr lang="en-US" altLang="zh-CN" sz="2000" b="1">
              <a:solidFill>
                <a:srgbClr val="C00000"/>
              </a:solidFill>
              <a:latin typeface="Times New Roman" panose="02020603050405020304" charset="0"/>
              <a:cs typeface="Times New Roman" panose="02020603050405020304" charset="0"/>
            </a:endParaRPr>
          </a:p>
        </p:txBody>
      </p:sp>
      <p:sp>
        <p:nvSpPr>
          <p:cNvPr id="16" name="文本框 15"/>
          <p:cNvSpPr txBox="1"/>
          <p:nvPr/>
        </p:nvSpPr>
        <p:spPr>
          <a:xfrm>
            <a:off x="963930" y="4175125"/>
            <a:ext cx="323850" cy="398780"/>
          </a:xfrm>
          <a:prstGeom prst="rect">
            <a:avLst/>
          </a:prstGeom>
          <a:noFill/>
        </p:spPr>
        <p:txBody>
          <a:bodyPr wrap="square" rtlCol="0">
            <a:spAutoFit/>
          </a:bodyPr>
          <a:p>
            <a:r>
              <a:rPr lang="en-US" altLang="zh-CN" sz="2000" b="1">
                <a:solidFill>
                  <a:srgbClr val="C00000"/>
                </a:solidFill>
                <a:latin typeface="Times New Roman" panose="02020603050405020304" charset="0"/>
                <a:cs typeface="Times New Roman" panose="02020603050405020304" charset="0"/>
              </a:rPr>
              <a:t>F</a:t>
            </a:r>
            <a:endParaRPr lang="en-US" altLang="zh-CN" sz="2000" b="1">
              <a:solidFill>
                <a:srgbClr val="C00000"/>
              </a:solidFill>
              <a:latin typeface="Times New Roman" panose="02020603050405020304" charset="0"/>
              <a:cs typeface="Times New Roman" panose="02020603050405020304"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linds(horizont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linds(horizontal)">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blinds(horizontal)">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blinds(horizontal)">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16" grpId="0"/>
    </p:bldLst>
  </p:timing>
</p:sld>
</file>

<file path=ppt/tags/tag1.xml><?xml version="1.0" encoding="utf-8"?>
<p:tagLst xmlns:p="http://schemas.openxmlformats.org/presentationml/2006/main">
  <p:tag name="KSO_WM_TEMPLATE_TOPIC_ID" val="2869567"/>
  <p:tag name="KSO_WM_TEMPLATE_OUTLINE_ID" val="6"/>
  <p:tag name="KSO_WM_TEMPLATE_SCENE_ID" val="1"/>
  <p:tag name="KSO_WM_TEMPLATE_JOB_ID" val="6"/>
  <p:tag name="KSO_WM_TEMPLATE_TOPIC_DEFAULT" val="0"/>
</p:tagLst>
</file>

<file path=ppt/theme/theme1.xml><?xml version="1.0" encoding="utf-8"?>
<a:theme xmlns:a="http://schemas.openxmlformats.org/drawingml/2006/main" name="第一PPT，www.1ppt.com">
  <a:themeElements>
    <a:clrScheme name="自定义 37">
      <a:dk1>
        <a:sysClr val="windowText" lastClr="000000"/>
      </a:dk1>
      <a:lt1>
        <a:sysClr val="window" lastClr="FFFFFF"/>
      </a:lt1>
      <a:dk2>
        <a:srgbClr val="000000"/>
      </a:dk2>
      <a:lt2>
        <a:srgbClr val="F8F8F8"/>
      </a:lt2>
      <a:accent1>
        <a:srgbClr val="188186"/>
      </a:accent1>
      <a:accent2>
        <a:srgbClr val="188186"/>
      </a:accent2>
      <a:accent3>
        <a:srgbClr val="188186"/>
      </a:accent3>
      <a:accent4>
        <a:srgbClr val="188186"/>
      </a:accent4>
      <a:accent5>
        <a:srgbClr val="188186"/>
      </a:accent5>
      <a:accent6>
        <a:srgbClr val="188186"/>
      </a:accent6>
      <a:hlink>
        <a:srgbClr val="5F5F5F"/>
      </a:hlink>
      <a:folHlink>
        <a:srgbClr val="919191"/>
      </a:folHlink>
    </a:clrScheme>
    <a:fontScheme name="微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27328</Words>
  <Application>WPS 演示</Application>
  <PresentationFormat>全屏显示(16:9)</PresentationFormat>
  <Paragraphs>717</Paragraphs>
  <Slides>46</Slides>
  <Notes>23</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46</vt:i4>
      </vt:variant>
    </vt:vector>
  </HeadingPairs>
  <TitlesOfParts>
    <vt:vector size="65" baseType="lpstr">
      <vt:lpstr>Arial</vt:lpstr>
      <vt:lpstr>宋体</vt:lpstr>
      <vt:lpstr>Wingdings</vt:lpstr>
      <vt:lpstr>微软雅黑</vt:lpstr>
      <vt:lpstr>Calibri</vt:lpstr>
      <vt:lpstr>Arial</vt:lpstr>
      <vt:lpstr>Verdana</vt:lpstr>
      <vt:lpstr>Times New Roman</vt:lpstr>
      <vt:lpstr>Arial Unicode MS</vt:lpstr>
      <vt:lpstr>Arial Rounded MT Bold</vt:lpstr>
      <vt:lpstr>Gill Sans</vt:lpstr>
      <vt:lpstr>Source Sans Pro Light</vt:lpstr>
      <vt:lpstr>Courier New</vt:lpstr>
      <vt:lpstr>Franchise</vt:lpstr>
      <vt:lpstr>Signika Negative</vt:lpstr>
      <vt:lpstr>Gill Sans MT</vt:lpstr>
      <vt:lpstr>华文仿宋</vt:lpstr>
      <vt:lpstr>华文琥珀</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多边形</dc:title>
  <dc:creator>第一PPT</dc:creator>
  <cp:keywords>www.1ppt.com</cp:keywords>
  <cp:lastModifiedBy>Ｓｅｉ</cp:lastModifiedBy>
  <cp:revision>72</cp:revision>
  <dcterms:created xsi:type="dcterms:W3CDTF">2015-06-07T09:29:00Z</dcterms:created>
  <dcterms:modified xsi:type="dcterms:W3CDTF">2018-07-03T03:13:47Z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2</vt:lpwstr>
  </property>
  <property fmtid="{D5CDD505-2E9C-101B-9397-08002B2CF9AE}" pid="3" name="KSOProductBuildVer">
    <vt:lpwstr>2052-10.1.0.7400</vt:lpwstr>
  </property>
</Properties>
</file>

<file path=docProps/thumbnail.jpeg>
</file>